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2"/>
  </p:notesMasterIdLst>
  <p:sldIdLst>
    <p:sldId id="434" r:id="rId3"/>
    <p:sldId id="1259" r:id="rId4"/>
    <p:sldId id="271" r:id="rId5"/>
    <p:sldId id="1200" r:id="rId6"/>
    <p:sldId id="1201" r:id="rId7"/>
    <p:sldId id="1202" r:id="rId8"/>
    <p:sldId id="1212" r:id="rId9"/>
    <p:sldId id="1213" r:id="rId10"/>
    <p:sldId id="1205" r:id="rId11"/>
    <p:sldId id="1263" r:id="rId12"/>
    <p:sldId id="1262" r:id="rId13"/>
    <p:sldId id="1184" r:id="rId14"/>
    <p:sldId id="1214" r:id="rId15"/>
    <p:sldId id="1261" r:id="rId16"/>
    <p:sldId id="1264" r:id="rId17"/>
    <p:sldId id="1276" r:id="rId18"/>
    <p:sldId id="1265" r:id="rId19"/>
    <p:sldId id="1266" r:id="rId20"/>
    <p:sldId id="1267" r:id="rId21"/>
    <p:sldId id="1268" r:id="rId22"/>
    <p:sldId id="1269" r:id="rId23"/>
    <p:sldId id="1270" r:id="rId24"/>
    <p:sldId id="1271" r:id="rId25"/>
    <p:sldId id="1272" r:id="rId26"/>
    <p:sldId id="1273" r:id="rId27"/>
    <p:sldId id="1274" r:id="rId28"/>
    <p:sldId id="1275" r:id="rId29"/>
    <p:sldId id="1215" r:id="rId30"/>
    <p:sldId id="26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878F"/>
    <a:srgbClr val="DDEB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1" autoAdjust="0"/>
    <p:restoredTop sz="94660"/>
  </p:normalViewPr>
  <p:slideViewPr>
    <p:cSldViewPr snapToGrid="0">
      <p:cViewPr varScale="1">
        <p:scale>
          <a:sx n="111" d="100"/>
          <a:sy n="111" d="100"/>
        </p:scale>
        <p:origin x="546" y="96"/>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914106-A48A-44C4-84B1-A72F97A54A46}" type="datetimeFigureOut">
              <a:rPr lang="en-US" smtClean="0"/>
              <a:t>1/15/2026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46B466-8CE2-40FC-ADBB-545350D9D44B}" type="slidenum">
              <a:rPr lang="en-US" smtClean="0"/>
              <a:t>‹#›</a:t>
            </a:fld>
            <a:endParaRPr lang="en-US"/>
          </a:p>
        </p:txBody>
      </p:sp>
    </p:spTree>
    <p:extLst>
      <p:ext uri="{BB962C8B-B14F-4D97-AF65-F5344CB8AC3E}">
        <p14:creationId xmlns:p14="http://schemas.microsoft.com/office/powerpoint/2010/main" val="3938673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0330B57-24CE-4105-BDE8-6AFDE7FEF69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2903036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330B57-24CE-4105-BDE8-6AFDE7FEF69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300321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330B57-24CE-4105-BDE8-6AFDE7FEF69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2026756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58878F"/>
                </a:solidFill>
                <a:latin typeface="+mn-lt"/>
              </a:defRPr>
            </a:lvl1pPr>
          </a:lstStyle>
          <a:p>
            <a:r>
              <a:rPr lang="en-US" dirty="0"/>
              <a:t>Click to edit Master title style</a:t>
            </a:r>
          </a:p>
        </p:txBody>
      </p:sp>
      <p:sp>
        <p:nvSpPr>
          <p:cNvPr id="3" name="Content Placeholder 2"/>
          <p:cNvSpPr>
            <a:spLocks noGrp="1"/>
          </p:cNvSpPr>
          <p:nvPr>
            <p:ph idx="1"/>
          </p:nvPr>
        </p:nvSpPr>
        <p:spPr>
          <a:ln>
            <a:noFill/>
          </a:ln>
        </p:spPr>
        <p:txBody>
          <a:bodyPr/>
          <a:lstStyle>
            <a:lvl1pPr marL="457200" indent="-457200">
              <a:buFont typeface="Wingdings" panose="05000000000000000000" pitchFamily="2" charset="2"/>
              <a:buChar char="v"/>
              <a:defRPr b="1">
                <a:solidFill>
                  <a:srgbClr val="58878F"/>
                </a:solidFill>
              </a:defRPr>
            </a:lvl1pPr>
            <a:lvl2pPr marL="914400" indent="-457200">
              <a:buFont typeface="Wingdings" panose="05000000000000000000" pitchFamily="2" charset="2"/>
              <a:buChar char="Ø"/>
              <a:defRPr b="1">
                <a:solidFill>
                  <a:srgbClr val="58878F"/>
                </a:solidFill>
              </a:defRPr>
            </a:lvl2pPr>
            <a:lvl3pPr>
              <a:defRPr b="1">
                <a:solidFill>
                  <a:srgbClr val="58878F"/>
                </a:solidFill>
              </a:defRPr>
            </a:lvl3pPr>
            <a:lvl4pPr>
              <a:defRPr b="1">
                <a:solidFill>
                  <a:srgbClr val="58878F"/>
                </a:solidFill>
              </a:defRPr>
            </a:lvl4pPr>
            <a:lvl5pPr>
              <a:defRPr b="1">
                <a:solidFill>
                  <a:srgbClr val="58878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0330B57-24CE-4105-BDE8-6AFDE7FEF69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99700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0330B57-24CE-4105-BDE8-6AFDE7FEF69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1143402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0330B57-24CE-4105-BDE8-6AFDE7FEF69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48661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330B57-24CE-4105-BDE8-6AFDE7FEF69F}"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2158476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58878F"/>
                </a:solidFill>
                <a:latin typeface="+mn-lt"/>
              </a:defRPr>
            </a:lvl1pPr>
          </a:lstStyle>
          <a:p>
            <a:r>
              <a:rPr lang="en-US" dirty="0"/>
              <a:t>Click to edit Master title style</a:t>
            </a:r>
          </a:p>
        </p:txBody>
      </p:sp>
      <p:sp>
        <p:nvSpPr>
          <p:cNvPr id="3" name="Date Placeholder 2"/>
          <p:cNvSpPr>
            <a:spLocks noGrp="1"/>
          </p:cNvSpPr>
          <p:nvPr>
            <p:ph type="dt" sz="half" idx="10"/>
          </p:nvPr>
        </p:nvSpPr>
        <p:spPr/>
        <p:txBody>
          <a:bodyPr/>
          <a:lstStyle/>
          <a:p>
            <a:fld id="{C0330B57-24CE-4105-BDE8-6AFDE7FEF69F}"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DAE73D-EA42-43C5-902A-5B131416AF40}" type="slidenum">
              <a:rPr lang="en-US" smtClean="0"/>
              <a:t>‹#›</a:t>
            </a:fld>
            <a:endParaRPr lang="en-US"/>
          </a:p>
        </p:txBody>
      </p:sp>
      <p:sp>
        <p:nvSpPr>
          <p:cNvPr id="6" name="Content Placeholder 2"/>
          <p:cNvSpPr>
            <a:spLocks noGrp="1"/>
          </p:cNvSpPr>
          <p:nvPr>
            <p:ph idx="1"/>
          </p:nvPr>
        </p:nvSpPr>
        <p:spPr>
          <a:xfrm>
            <a:off x="838200" y="1825625"/>
            <a:ext cx="10515600" cy="4351338"/>
          </a:xfrm>
          <a:ln>
            <a:noFill/>
          </a:ln>
        </p:spPr>
        <p:txBody>
          <a:bodyPr/>
          <a:lstStyle>
            <a:lvl1pPr marL="457200" indent="-457200">
              <a:buFont typeface="Wingdings" panose="05000000000000000000" pitchFamily="2" charset="2"/>
              <a:buChar char="v"/>
              <a:defRPr b="1">
                <a:solidFill>
                  <a:srgbClr val="58878F"/>
                </a:solidFill>
              </a:defRPr>
            </a:lvl1pPr>
            <a:lvl2pPr marL="914400" indent="-457200">
              <a:buFont typeface="Wingdings" panose="05000000000000000000" pitchFamily="2" charset="2"/>
              <a:buChar char="Ø"/>
              <a:defRPr b="1">
                <a:solidFill>
                  <a:srgbClr val="58878F"/>
                </a:solidFill>
              </a:defRPr>
            </a:lvl2pPr>
            <a:lvl3pPr>
              <a:defRPr b="1">
                <a:solidFill>
                  <a:srgbClr val="58878F"/>
                </a:solidFill>
              </a:defRPr>
            </a:lvl3pPr>
            <a:lvl4pPr>
              <a:defRPr b="1">
                <a:solidFill>
                  <a:srgbClr val="58878F"/>
                </a:solidFill>
              </a:defRPr>
            </a:lvl4pPr>
            <a:lvl5pPr>
              <a:defRPr b="1">
                <a:solidFill>
                  <a:srgbClr val="58878F"/>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77151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330B57-24CE-4105-BDE8-6AFDE7FEF69F}"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429308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330B57-24CE-4105-BDE8-6AFDE7FEF69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3343938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330B57-24CE-4105-BDE8-6AFDE7FEF69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AE73D-EA42-43C5-902A-5B131416AF40}" type="slidenum">
              <a:rPr lang="en-US" smtClean="0"/>
              <a:t>‹#›</a:t>
            </a:fld>
            <a:endParaRPr lang="en-US"/>
          </a:p>
        </p:txBody>
      </p:sp>
    </p:spTree>
    <p:extLst>
      <p:ext uri="{BB962C8B-B14F-4D97-AF65-F5344CB8AC3E}">
        <p14:creationId xmlns:p14="http://schemas.microsoft.com/office/powerpoint/2010/main" val="1361757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330B57-24CE-4105-BDE8-6AFDE7FEF69F}" type="datetimeFigureOut">
              <a:rPr lang="en-US" smtClean="0"/>
              <a:t>1/15/2026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AE73D-EA42-43C5-902A-5B131416AF40}" type="slidenum">
              <a:rPr lang="en-US" smtClean="0"/>
              <a:t>‹#›</a:t>
            </a:fld>
            <a:endParaRPr lang="en-US"/>
          </a:p>
        </p:txBody>
      </p:sp>
    </p:spTree>
    <p:extLst>
      <p:ext uri="{BB962C8B-B14F-4D97-AF65-F5344CB8AC3E}">
        <p14:creationId xmlns:p14="http://schemas.microsoft.com/office/powerpoint/2010/main" val="16116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tmp"/><Relationship Id="rId1" Type="http://schemas.openxmlformats.org/officeDocument/2006/relationships/slideLayout" Target="../slideLayouts/slideLayout6.xml"/><Relationship Id="rId5" Type="http://schemas.openxmlformats.org/officeDocument/2006/relationships/image" Target="../media/image6.tmp"/><Relationship Id="rId4" Type="http://schemas.openxmlformats.org/officeDocument/2006/relationships/image" Target="../media/image5.tmp"/></Relationships>
</file>

<file path=ppt/slides/_rels/slide1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tmp"/><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tmp"/><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022" y="2805744"/>
            <a:ext cx="5473254" cy="1760528"/>
          </a:xfrm>
          <a:prstGeom prst="rect">
            <a:avLst/>
          </a:prstGeom>
        </p:spPr>
      </p:pic>
      <p:sp>
        <p:nvSpPr>
          <p:cNvPr id="3" name="TextBox 2">
            <a:extLst>
              <a:ext uri="{FF2B5EF4-FFF2-40B4-BE49-F238E27FC236}">
                <a16:creationId xmlns:a16="http://schemas.microsoft.com/office/drawing/2014/main" id="{4D029FE8-F2F2-CC8D-C25E-ACE73B0C9056}"/>
              </a:ext>
            </a:extLst>
          </p:cNvPr>
          <p:cNvSpPr txBox="1"/>
          <p:nvPr/>
        </p:nvSpPr>
        <p:spPr>
          <a:xfrm>
            <a:off x="425767" y="132634"/>
            <a:ext cx="11655917" cy="1815882"/>
          </a:xfrm>
          <a:prstGeom prst="rect">
            <a:avLst/>
          </a:prstGeom>
          <a:noFill/>
        </p:spPr>
        <p:txBody>
          <a:bodyPr wrap="square">
            <a:spAutoFit/>
          </a:bodyPr>
          <a:lstStyle/>
          <a:p>
            <a:pPr lvl="0" algn="ctr">
              <a:defRPr/>
            </a:pPr>
            <a:r>
              <a:rPr lang="en-US" sz="4400" b="1" dirty="0">
                <a:solidFill>
                  <a:srgbClr val="58878F"/>
                </a:solidFill>
              </a:rPr>
              <a:t>Legal Update</a:t>
            </a:r>
            <a:br>
              <a:rPr lang="en-US" sz="4000" dirty="0">
                <a:solidFill>
                  <a:srgbClr val="58878F"/>
                </a:solidFill>
              </a:rPr>
            </a:br>
            <a:r>
              <a:rPr lang="en-US" sz="4000" dirty="0">
                <a:solidFill>
                  <a:srgbClr val="58878F"/>
                </a:solidFill>
              </a:rPr>
              <a:t>SHRM Montgomery</a:t>
            </a:r>
            <a:br>
              <a:rPr lang="en-US" sz="4000" dirty="0">
                <a:solidFill>
                  <a:srgbClr val="58878F"/>
                </a:solidFill>
              </a:rPr>
            </a:br>
            <a:r>
              <a:rPr lang="en-US" sz="2800" dirty="0">
                <a:solidFill>
                  <a:srgbClr val="58878F"/>
                </a:solidFill>
              </a:rPr>
              <a:t>January 15, 2026</a:t>
            </a:r>
            <a:endParaRPr kumimoji="0" lang="en-US" sz="2800" b="1" i="0" u="none" strike="noStrike" kern="1200" cap="none" spc="0" normalizeH="0" baseline="0" noProof="0" dirty="0">
              <a:ln>
                <a:noFill/>
              </a:ln>
              <a:solidFill>
                <a:srgbClr val="58878F"/>
              </a:solidFill>
              <a:effectLst/>
              <a:uLnTx/>
              <a:uFillTx/>
              <a:latin typeface="Arial" panose="020B0604020202020204" pitchFamily="34" charset="0"/>
              <a:ea typeface="+mn-ea"/>
              <a:cs typeface="Arial" panose="020B0604020202020204" pitchFamily="34" charset="0"/>
            </a:endParaRPr>
          </a:p>
        </p:txBody>
      </p:sp>
      <p:grpSp>
        <p:nvGrpSpPr>
          <p:cNvPr id="4" name="Group 3">
            <a:extLst>
              <a:ext uri="{FF2B5EF4-FFF2-40B4-BE49-F238E27FC236}">
                <a16:creationId xmlns:a16="http://schemas.microsoft.com/office/drawing/2014/main" id="{E7F06712-0F4F-AA27-E533-38913D62FF68}"/>
              </a:ext>
            </a:extLst>
          </p:cNvPr>
          <p:cNvGrpSpPr/>
          <p:nvPr/>
        </p:nvGrpSpPr>
        <p:grpSpPr>
          <a:xfrm>
            <a:off x="5017176" y="2478676"/>
            <a:ext cx="5544315" cy="2995371"/>
            <a:chOff x="3955303" y="2868412"/>
            <a:chExt cx="5544315" cy="2995371"/>
          </a:xfrm>
        </p:grpSpPr>
        <p:sp>
          <p:nvSpPr>
            <p:cNvPr id="5" name="Subtitle 2">
              <a:extLst>
                <a:ext uri="{FF2B5EF4-FFF2-40B4-BE49-F238E27FC236}">
                  <a16:creationId xmlns:a16="http://schemas.microsoft.com/office/drawing/2014/main" id="{D9B9A829-D88B-94EE-5096-FA966166F8A1}"/>
                </a:ext>
              </a:extLst>
            </p:cNvPr>
            <p:cNvSpPr txBox="1">
              <a:spLocks/>
            </p:cNvSpPr>
            <p:nvPr/>
          </p:nvSpPr>
          <p:spPr>
            <a:xfrm>
              <a:off x="3955303" y="2868412"/>
              <a:ext cx="5544315" cy="15505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5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rgbClr val="006666"/>
                  </a:solidFill>
                  <a:effectLst/>
                  <a:uLnTx/>
                  <a:uFillTx/>
                  <a:latin typeface="Arial" panose="020B0604020202020204" pitchFamily="34" charset="0"/>
                  <a:ea typeface="+mn-ea"/>
                  <a:cs typeface="Arial" panose="020B0604020202020204" pitchFamily="34" charset="0"/>
                </a:rPr>
                <a:t>Presented By:</a:t>
              </a:r>
            </a:p>
            <a:p>
              <a:pPr marL="0" marR="0" lvl="0" indent="0" algn="r" defTabSz="914400" rtl="0" eaLnBrk="1" fontAlgn="auto" latinLnBrk="0" hangingPunct="1">
                <a:lnSpc>
                  <a:spcPct val="100000"/>
                </a:lnSpc>
                <a:spcBef>
                  <a:spcPts val="5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Matt Stiles</a:t>
              </a:r>
            </a:p>
            <a:p>
              <a:pPr marL="0" marR="0" lvl="0" indent="0" algn="r" defTabSz="914400" rtl="0" eaLnBrk="1" fontAlgn="auto" latinLnBrk="0" hangingPunct="1">
                <a:lnSpc>
                  <a:spcPct val="100000"/>
                </a:lnSpc>
                <a:spcBef>
                  <a:spcPts val="5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mstiles@maynardnexsen.com</a:t>
              </a:r>
            </a:p>
          </p:txBody>
        </p:sp>
        <p:pic>
          <p:nvPicPr>
            <p:cNvPr id="6" name="Picture 2">
              <a:extLst>
                <a:ext uri="{FF2B5EF4-FFF2-40B4-BE49-F238E27FC236}">
                  <a16:creationId xmlns:a16="http://schemas.microsoft.com/office/drawing/2014/main" id="{BCF57314-689A-93AC-3DD6-22FC5716F1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2926" y="5401197"/>
              <a:ext cx="1256692" cy="462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8" name="Picture 7" descr="A picture containing logo&#10;&#10;Description automatically generated">
            <a:extLst>
              <a:ext uri="{FF2B5EF4-FFF2-40B4-BE49-F238E27FC236}">
                <a16:creationId xmlns:a16="http://schemas.microsoft.com/office/drawing/2014/main" id="{8BCECFBF-8A5C-A28B-188F-58F1A97CC4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29437" y="5606056"/>
            <a:ext cx="1532054" cy="349076"/>
          </a:xfrm>
          <a:prstGeom prst="rect">
            <a:avLst/>
          </a:prstGeom>
        </p:spPr>
      </p:pic>
      <p:pic>
        <p:nvPicPr>
          <p:cNvPr id="9" name="Picture 8"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96628" y="4918723"/>
            <a:ext cx="1232337" cy="1137542"/>
          </a:xfrm>
          <a:prstGeom prst="rect">
            <a:avLst/>
          </a:prstGeom>
        </p:spPr>
      </p:pic>
    </p:spTree>
    <p:extLst>
      <p:ext uri="{BB962C8B-B14F-4D97-AF65-F5344CB8AC3E}">
        <p14:creationId xmlns:p14="http://schemas.microsoft.com/office/powerpoint/2010/main" val="1421179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AD794-16B0-AA3A-E683-10309109D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C63B7-0238-B2C5-450A-BB30896DB49F}"/>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Immigration implications for employers cont’d</a:t>
            </a:r>
          </a:p>
        </p:txBody>
      </p:sp>
      <p:pic>
        <p:nvPicPr>
          <p:cNvPr id="3" name="Picture 2" descr="Screen Clipping">
            <a:extLst>
              <a:ext uri="{FF2B5EF4-FFF2-40B4-BE49-F238E27FC236}">
                <a16:creationId xmlns:a16="http://schemas.microsoft.com/office/drawing/2014/main" id="{B7646518-4FE9-1177-9CC5-BD2B557C2C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a:extLst>
              <a:ext uri="{FF2B5EF4-FFF2-40B4-BE49-F238E27FC236}">
                <a16:creationId xmlns:a16="http://schemas.microsoft.com/office/drawing/2014/main" id="{28480E0D-4EAE-3999-DF14-0F9F608ED600}"/>
              </a:ext>
            </a:extLst>
          </p:cNvPr>
          <p:cNvSpPr>
            <a:spLocks noGrp="1"/>
          </p:cNvSpPr>
          <p:nvPr>
            <p:ph idx="1"/>
          </p:nvPr>
        </p:nvSpPr>
        <p:spPr>
          <a:xfrm>
            <a:off x="209862" y="1947774"/>
            <a:ext cx="11437495" cy="3628895"/>
          </a:xfrm>
        </p:spPr>
        <p:txBody>
          <a:bodyPr>
            <a:normAutofit/>
          </a:bodyPr>
          <a:lstStyle/>
          <a:p>
            <a:pPr>
              <a:buFont typeface="Wingdings" panose="05000000000000000000" pitchFamily="2" charset="2"/>
              <a:buChar char="Ø"/>
              <a:defRPr/>
            </a:pPr>
            <a:r>
              <a:rPr lang="en-US" sz="3200" dirty="0"/>
              <a:t>Return to Immigration Compliance</a:t>
            </a:r>
          </a:p>
          <a:p>
            <a:pPr lvl="1">
              <a:defRPr/>
            </a:pPr>
            <a:r>
              <a:rPr lang="en-US" sz="2800" dirty="0">
                <a:solidFill>
                  <a:schemeClr val="tx1">
                    <a:lumMod val="65000"/>
                    <a:lumOff val="35000"/>
                  </a:schemeClr>
                </a:solidFill>
              </a:rPr>
              <a:t>Self-audit I-9 compliance</a:t>
            </a:r>
          </a:p>
          <a:p>
            <a:pPr lvl="1">
              <a:defRPr/>
            </a:pPr>
            <a:r>
              <a:rPr lang="en-US" sz="2800" dirty="0">
                <a:solidFill>
                  <a:schemeClr val="tx1">
                    <a:lumMod val="65000"/>
                    <a:lumOff val="35000"/>
                  </a:schemeClr>
                </a:solidFill>
              </a:rPr>
              <a:t>E-Verify (where applicable)</a:t>
            </a:r>
          </a:p>
          <a:p>
            <a:pPr lvl="1">
              <a:defRPr/>
            </a:pPr>
            <a:r>
              <a:rPr lang="en-US" sz="2800" dirty="0">
                <a:solidFill>
                  <a:schemeClr val="tx1">
                    <a:lumMod val="65000"/>
                    <a:lumOff val="35000"/>
                  </a:schemeClr>
                </a:solidFill>
              </a:rPr>
              <a:t>Are your documents accurate, accessible?</a:t>
            </a:r>
          </a:p>
          <a:p>
            <a:pPr lvl="1">
              <a:defRPr/>
            </a:pPr>
            <a:r>
              <a:rPr lang="en-US" sz="2800" dirty="0">
                <a:solidFill>
                  <a:schemeClr val="tx1">
                    <a:lumMod val="65000"/>
                    <a:lumOff val="35000"/>
                  </a:schemeClr>
                </a:solidFill>
              </a:rPr>
              <a:t>Do employee IDs pass the “smell test”?</a:t>
            </a:r>
          </a:p>
          <a:p>
            <a:pPr lvl="1">
              <a:defRPr/>
            </a:pPr>
            <a:r>
              <a:rPr lang="en-US" sz="2800" dirty="0">
                <a:solidFill>
                  <a:schemeClr val="tx1">
                    <a:lumMod val="65000"/>
                    <a:lumOff val="35000"/>
                  </a:schemeClr>
                </a:solidFill>
              </a:rPr>
              <a:t>How do you respond to Social Security “no match” letters?</a:t>
            </a:r>
          </a:p>
          <a:p>
            <a:pPr lvl="1">
              <a:defRPr/>
            </a:pPr>
            <a:endParaRPr lang="en-US" dirty="0"/>
          </a:p>
        </p:txBody>
      </p:sp>
      <p:sp>
        <p:nvSpPr>
          <p:cNvPr id="5" name="Content Placeholder 2">
            <a:extLst>
              <a:ext uri="{FF2B5EF4-FFF2-40B4-BE49-F238E27FC236}">
                <a16:creationId xmlns:a16="http://schemas.microsoft.com/office/drawing/2014/main" id="{64F0A9BB-7FA8-7A2A-02CE-A97AA432D230}"/>
              </a:ext>
            </a:extLst>
          </p:cNvPr>
          <p:cNvSpPr txBox="1">
            <a:spLocks/>
          </p:cNvSpPr>
          <p:nvPr/>
        </p:nvSpPr>
        <p:spPr>
          <a:xfrm>
            <a:off x="209862" y="3518471"/>
            <a:ext cx="11437495" cy="3628895"/>
          </a:xfrm>
          <a:prstGeom prst="rect">
            <a:avLst/>
          </a:prstGeom>
          <a:ln>
            <a:noFill/>
          </a:ln>
        </p:spPr>
        <p:txBody>
          <a:bodyPr vert="horz" lIns="91440" tIns="45720" rIns="91440" bIns="45720" rtlCol="0">
            <a:normAutofit/>
          </a:bodyPr>
          <a:lstStyle>
            <a:lvl1pPr marL="457200" indent="-457200" algn="l" defTabSz="914400" rtl="0" eaLnBrk="1" latinLnBrk="0" hangingPunct="1">
              <a:lnSpc>
                <a:spcPct val="90000"/>
              </a:lnSpc>
              <a:spcBef>
                <a:spcPts val="1000"/>
              </a:spcBef>
              <a:buFont typeface="Wingdings" panose="05000000000000000000" pitchFamily="2" charset="2"/>
              <a:buChar char="v"/>
              <a:defRPr sz="2800" b="1" kern="1200">
                <a:solidFill>
                  <a:srgbClr val="58878F"/>
                </a:solidFill>
                <a:latin typeface="+mn-lt"/>
                <a:ea typeface="+mn-ea"/>
                <a:cs typeface="+mn-cs"/>
              </a:defRPr>
            </a:lvl1pPr>
            <a:lvl2pPr marL="914400" indent="-457200" algn="l" defTabSz="914400" rtl="0" eaLnBrk="1" latinLnBrk="0" hangingPunct="1">
              <a:lnSpc>
                <a:spcPct val="90000"/>
              </a:lnSpc>
              <a:spcBef>
                <a:spcPts val="500"/>
              </a:spcBef>
              <a:buFont typeface="Wingdings" panose="05000000000000000000" pitchFamily="2" charset="2"/>
              <a:buChar char="Ø"/>
              <a:defRPr sz="2400" b="1" kern="1200">
                <a:solidFill>
                  <a:srgbClr val="58878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rgbClr val="58878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rgbClr val="58878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rgbClr val="58878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defRPr/>
            </a:pPr>
            <a:endParaRPr lang="en-US" dirty="0"/>
          </a:p>
        </p:txBody>
      </p:sp>
    </p:spTree>
    <p:extLst>
      <p:ext uri="{BB962C8B-B14F-4D97-AF65-F5344CB8AC3E}">
        <p14:creationId xmlns:p14="http://schemas.microsoft.com/office/powerpoint/2010/main" val="1906876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14039-1895-17F7-396E-32AD8911A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2478E-A9D8-AB50-B120-4940A0A06B8E}"/>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Immigration implications for employers</a:t>
            </a:r>
          </a:p>
        </p:txBody>
      </p:sp>
      <p:pic>
        <p:nvPicPr>
          <p:cNvPr id="3" name="Picture 2" descr="Screen Clipping">
            <a:extLst>
              <a:ext uri="{FF2B5EF4-FFF2-40B4-BE49-F238E27FC236}">
                <a16:creationId xmlns:a16="http://schemas.microsoft.com/office/drawing/2014/main" id="{C78AA3A1-3937-C824-19FB-E87CADCD48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a:extLst>
              <a:ext uri="{FF2B5EF4-FFF2-40B4-BE49-F238E27FC236}">
                <a16:creationId xmlns:a16="http://schemas.microsoft.com/office/drawing/2014/main" id="{39F3F3D7-2B8C-121D-66A9-56D2772D0DC4}"/>
              </a:ext>
            </a:extLst>
          </p:cNvPr>
          <p:cNvSpPr>
            <a:spLocks noGrp="1"/>
          </p:cNvSpPr>
          <p:nvPr>
            <p:ph idx="1"/>
          </p:nvPr>
        </p:nvSpPr>
        <p:spPr>
          <a:xfrm>
            <a:off x="615305" y="1734071"/>
            <a:ext cx="10599036" cy="4019748"/>
          </a:xfrm>
        </p:spPr>
        <p:txBody>
          <a:bodyPr>
            <a:normAutofit fontScale="92500" lnSpcReduction="20000"/>
          </a:bodyPr>
          <a:lstStyle/>
          <a:p>
            <a:pPr>
              <a:buFont typeface="Wingdings" panose="05000000000000000000" pitchFamily="2" charset="2"/>
              <a:buChar char="Ø"/>
              <a:defRPr/>
            </a:pPr>
            <a:r>
              <a:rPr lang="en-US" sz="3200" dirty="0"/>
              <a:t>Presidential Proclamation of September 21 – H-1B Visas</a:t>
            </a:r>
          </a:p>
          <a:p>
            <a:pPr lvl="1">
              <a:defRPr/>
            </a:pPr>
            <a:r>
              <a:rPr lang="en-US" sz="2600" dirty="0">
                <a:solidFill>
                  <a:schemeClr val="tx1">
                    <a:lumMod val="65000"/>
                    <a:lumOff val="35000"/>
                  </a:schemeClr>
                </a:solidFill>
              </a:rPr>
              <a:t>Any new H-1B Application must include the one-time payment of a $100,000 issuance fee</a:t>
            </a:r>
          </a:p>
          <a:p>
            <a:pPr lvl="1">
              <a:defRPr/>
            </a:pPr>
            <a:r>
              <a:rPr lang="en-US" sz="2600" dirty="0">
                <a:solidFill>
                  <a:schemeClr val="tx1">
                    <a:lumMod val="65000"/>
                    <a:lumOff val="35000"/>
                  </a:schemeClr>
                </a:solidFill>
              </a:rPr>
              <a:t>Increased issuance fee is not applicable to renewals or current visa holders</a:t>
            </a:r>
          </a:p>
          <a:p>
            <a:pPr lvl="1">
              <a:defRPr/>
            </a:pPr>
            <a:r>
              <a:rPr lang="en-US" sz="2600" dirty="0">
                <a:solidFill>
                  <a:schemeClr val="tx1">
                    <a:lumMod val="65000"/>
                    <a:lumOff val="35000"/>
                  </a:schemeClr>
                </a:solidFill>
              </a:rPr>
              <a:t>New fee will be applicable to new applications in the up-coming FY2027 H-1B lottery cycle (generally March 2026)</a:t>
            </a:r>
          </a:p>
          <a:p>
            <a:pPr lvl="1">
              <a:defRPr/>
            </a:pPr>
            <a:r>
              <a:rPr lang="en-US" sz="2600" dirty="0"/>
              <a:t>New lottery will favor applications for higher wages/skills over a purely randomized lottery</a:t>
            </a:r>
          </a:p>
          <a:p>
            <a:pPr lvl="1">
              <a:defRPr/>
            </a:pPr>
            <a:r>
              <a:rPr lang="en-US" sz="2600" dirty="0">
                <a:solidFill>
                  <a:schemeClr val="tx1">
                    <a:lumMod val="65000"/>
                    <a:lumOff val="35000"/>
                  </a:schemeClr>
                </a:solidFill>
              </a:rPr>
              <a:t>Initial concerns that plain language of proclamation could have restricted re-entry to US by current H-1B visa holders without paying the fee.  Administration has clarified no such application of the new fee</a:t>
            </a:r>
          </a:p>
          <a:p>
            <a:pPr lvl="1">
              <a:defRPr/>
            </a:pPr>
            <a:r>
              <a:rPr lang="en-US" sz="2600" dirty="0"/>
              <a:t>Legislation to sunset H-1Bs</a:t>
            </a:r>
          </a:p>
          <a:p>
            <a:pPr lvl="1">
              <a:defRPr/>
            </a:pPr>
            <a:endParaRPr lang="en-US" dirty="0"/>
          </a:p>
        </p:txBody>
      </p:sp>
    </p:spTree>
    <p:extLst>
      <p:ext uri="{BB962C8B-B14F-4D97-AF65-F5344CB8AC3E}">
        <p14:creationId xmlns:p14="http://schemas.microsoft.com/office/powerpoint/2010/main" val="3802458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NLRB Changes</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p:cNvSpPr>
            <a:spLocks noGrp="1"/>
          </p:cNvSpPr>
          <p:nvPr>
            <p:ph idx="1"/>
          </p:nvPr>
        </p:nvSpPr>
        <p:spPr>
          <a:xfrm>
            <a:off x="378009" y="1201309"/>
            <a:ext cx="11435981" cy="4809156"/>
          </a:xfrm>
        </p:spPr>
        <p:txBody>
          <a:bodyPr>
            <a:normAutofit fontScale="92500"/>
          </a:bodyPr>
          <a:lstStyle/>
          <a:p>
            <a:pPr>
              <a:buClr>
                <a:srgbClr val="58878F"/>
              </a:buClr>
              <a:buSzPct val="75000"/>
              <a:buFont typeface="Wingdings" panose="05000000000000000000" pitchFamily="2" charset="2"/>
              <a:buChar char="Ø"/>
            </a:pPr>
            <a:r>
              <a:rPr lang="en-US" sz="2400" dirty="0">
                <a:latin typeface="Arial" panose="020B0604020202020204" pitchFamily="34" charset="0"/>
                <a:cs typeface="Arial" panose="020B0604020202020204" pitchFamily="34" charset="0"/>
              </a:rPr>
              <a:t>Biden NLRB was most active/aggressive in our lifetime</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Trump NLRB is </a:t>
            </a:r>
            <a:r>
              <a:rPr lang="en-US" sz="2400" dirty="0">
                <a:latin typeface="Arial" panose="020B0604020202020204" pitchFamily="34" charset="0"/>
                <a:cs typeface="Arial" panose="020B0604020202020204" pitchFamily="34" charset="0"/>
              </a:rPr>
              <a:t>likely to moderate</a:t>
            </a:r>
            <a:r>
              <a:rPr lang="en-US" sz="2400" dirty="0">
                <a:solidFill>
                  <a:schemeClr val="tx1">
                    <a:lumMod val="65000"/>
                    <a:lumOff val="35000"/>
                  </a:schemeClr>
                </a:solidFill>
                <a:latin typeface="Arial" panose="020B0604020202020204" pitchFamily="34" charset="0"/>
                <a:cs typeface="Arial" panose="020B0604020202020204" pitchFamily="34" charset="0"/>
              </a:rPr>
              <a:t>, but wholesale repudiation seems unlikely</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There are 5 Board seats and Board only obtained a sufficient number of confirmed members to have a quorum now, in January 2026, after the Senate confirmed James D. Murphy and Scott Mayer</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This gives the Board three members along with David Prouty, confirmed under President Biden</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In January 2025, </a:t>
            </a:r>
            <a:r>
              <a:rPr lang="en-US" sz="2400" dirty="0">
                <a:latin typeface="Arial" panose="020B0604020202020204" pitchFamily="34" charset="0"/>
                <a:cs typeface="Arial" panose="020B0604020202020204" pitchFamily="34" charset="0"/>
              </a:rPr>
              <a:t>President Trump fired NLRB Member Gwynne Wilcox, </a:t>
            </a:r>
            <a:r>
              <a:rPr lang="en-US" sz="2400" dirty="0">
                <a:solidFill>
                  <a:schemeClr val="tx1">
                    <a:lumMod val="65000"/>
                    <a:lumOff val="35000"/>
                  </a:schemeClr>
                </a:solidFill>
                <a:latin typeface="Arial" panose="020B0604020202020204" pitchFamily="34" charset="0"/>
                <a:cs typeface="Arial" panose="020B0604020202020204" pitchFamily="34" charset="0"/>
              </a:rPr>
              <a:t>which left the Board with only two active members for all of 2025</a:t>
            </a:r>
            <a:r>
              <a:rPr lang="en-US" sz="2000" dirty="0">
                <a:solidFill>
                  <a:schemeClr val="tx1">
                    <a:lumMod val="65000"/>
                    <a:lumOff val="35000"/>
                  </a:schemeClr>
                </a:solidFill>
                <a:latin typeface="Arial" panose="020B0604020202020204" pitchFamily="34" charset="0"/>
                <a:cs typeface="Arial" panose="020B0604020202020204" pitchFamily="34" charset="0"/>
              </a:rPr>
              <a:t> </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Although Wilcox sued, the Supreme Court allowed her termination to stand while her litigation continued, and the DC Circuit ultimately </a:t>
            </a:r>
            <a:r>
              <a:rPr lang="en-US" sz="2400" dirty="0">
                <a:latin typeface="Arial" panose="020B0604020202020204" pitchFamily="34" charset="0"/>
                <a:cs typeface="Arial" panose="020B0604020202020204" pitchFamily="34" charset="0"/>
              </a:rPr>
              <a:t>ruled that the NLRB’s purported independence from the Executive Branch was unconstitutional</a:t>
            </a:r>
            <a:r>
              <a:rPr lang="en-US" sz="2400" dirty="0">
                <a:solidFill>
                  <a:schemeClr val="tx1">
                    <a:lumMod val="65000"/>
                    <a:lumOff val="35000"/>
                  </a:schemeClr>
                </a:solidFill>
                <a:latin typeface="Arial" panose="020B0604020202020204" pitchFamily="34" charset="0"/>
                <a:cs typeface="Arial" panose="020B0604020202020204" pitchFamily="34" charset="0"/>
              </a:rPr>
              <a:t>, upholding Trump’s firing of Wilcox</a:t>
            </a:r>
          </a:p>
          <a:p>
            <a:pPr>
              <a:buClr>
                <a:srgbClr val="58878F"/>
              </a:buClr>
              <a:buSzPct val="75000"/>
              <a:buFont typeface="Wingdings" panose="05000000000000000000" pitchFamily="2" charset="2"/>
              <a:buChar char="Ø"/>
            </a:pPr>
            <a:endParaRPr lang="en-US" sz="2400" dirty="0">
              <a:solidFill>
                <a:schemeClr val="tx1">
                  <a:lumMod val="65000"/>
                  <a:lumOff val="35000"/>
                </a:schemeClr>
              </a:solidFill>
              <a:latin typeface="Arial" panose="020B0604020202020204" pitchFamily="34" charset="0"/>
              <a:cs typeface="Arial" panose="020B0604020202020204" pitchFamily="34" charset="0"/>
            </a:endParaRPr>
          </a:p>
          <a:p>
            <a:pPr>
              <a:buClr>
                <a:srgbClr val="58878F"/>
              </a:buClr>
              <a:buSzPct val="75000"/>
              <a:buFont typeface="Wingdings" panose="05000000000000000000" pitchFamily="2" charset="2"/>
              <a:buChar char="Ø"/>
            </a:pPr>
            <a:endParaRPr lang="en-US" sz="2400"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58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NLRB Changes</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p:cNvSpPr>
            <a:spLocks noGrp="1"/>
          </p:cNvSpPr>
          <p:nvPr>
            <p:ph idx="1"/>
          </p:nvPr>
        </p:nvSpPr>
        <p:spPr>
          <a:xfrm>
            <a:off x="392385" y="1306972"/>
            <a:ext cx="11407229" cy="4351338"/>
          </a:xfrm>
        </p:spPr>
        <p:txBody>
          <a:bodyPr>
            <a:normAutofit/>
          </a:bodyPr>
          <a:lstStyle/>
          <a:p>
            <a:pPr>
              <a:buClr>
                <a:srgbClr val="58878F"/>
              </a:buClr>
              <a:buSzPct val="75000"/>
              <a:buFont typeface="Wingdings" panose="05000000000000000000" pitchFamily="2" charset="2"/>
              <a:buChar char="Ø"/>
            </a:pPr>
            <a:r>
              <a:rPr lang="en-US" sz="2400" dirty="0">
                <a:latin typeface="Arial" panose="020B0604020202020204" pitchFamily="34" charset="0"/>
                <a:cs typeface="Arial" panose="020B0604020202020204" pitchFamily="34" charset="0"/>
              </a:rPr>
              <a:t>Most of the Biden NLRB agenda was driven by its Acting General Counsel Jennifer Abruzzo</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President Trump fired Abruzzo in January, resulting in a round of musical chairs for the Acting General Counsel position</a:t>
            </a:r>
          </a:p>
          <a:p>
            <a:pPr>
              <a:buClr>
                <a:srgbClr val="58878F"/>
              </a:buClr>
              <a:buSzPct val="75000"/>
              <a:buFont typeface="Wingdings" panose="05000000000000000000" pitchFamily="2" charset="2"/>
              <a:buChar char="Ø"/>
            </a:pPr>
            <a:r>
              <a:rPr lang="en-US" sz="2400" dirty="0">
                <a:latin typeface="Arial" panose="020B0604020202020204" pitchFamily="34" charset="0"/>
                <a:cs typeface="Arial" panose="020B0604020202020204" pitchFamily="34" charset="0"/>
              </a:rPr>
              <a:t>William Cowen</a:t>
            </a:r>
            <a:r>
              <a:rPr lang="en-US" sz="2400" dirty="0">
                <a:solidFill>
                  <a:schemeClr val="tx1">
                    <a:lumMod val="65000"/>
                    <a:lumOff val="35000"/>
                  </a:schemeClr>
                </a:solidFill>
                <a:latin typeface="Arial" panose="020B0604020202020204" pitchFamily="34" charset="0"/>
                <a:cs typeface="Arial" panose="020B0604020202020204" pitchFamily="34" charset="0"/>
              </a:rPr>
              <a:t>, the former Regional Director for Region 21 (Los Angeles, CA), served in the role for the remainder of 2026</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President Trump formally nominated </a:t>
            </a:r>
            <a:r>
              <a:rPr lang="en-US" sz="2400" dirty="0">
                <a:latin typeface="Arial" panose="020B0604020202020204" pitchFamily="34" charset="0"/>
                <a:cs typeface="Arial" panose="020B0604020202020204" pitchFamily="34" charset="0"/>
              </a:rPr>
              <a:t>Crystal S. Carey</a:t>
            </a:r>
            <a:r>
              <a:rPr lang="en-US" sz="2400" dirty="0">
                <a:solidFill>
                  <a:schemeClr val="tx1">
                    <a:lumMod val="65000"/>
                    <a:lumOff val="35000"/>
                  </a:schemeClr>
                </a:solidFill>
                <a:latin typeface="Arial" panose="020B0604020202020204" pitchFamily="34" charset="0"/>
                <a:cs typeface="Arial" panose="020B0604020202020204" pitchFamily="34" charset="0"/>
              </a:rPr>
              <a:t>, an experienced management-side labor lawyer, to hold the General Counsel position, and the Senate finally confirmed that nomination in December 2025</a:t>
            </a:r>
          </a:p>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Carey is expected to be </a:t>
            </a:r>
            <a:r>
              <a:rPr lang="en-US" sz="2400" dirty="0">
                <a:latin typeface="Arial" panose="020B0604020202020204" pitchFamily="34" charset="0"/>
                <a:cs typeface="Arial" panose="020B0604020202020204" pitchFamily="34" charset="0"/>
              </a:rPr>
              <a:t>more employer-friendly</a:t>
            </a:r>
            <a:r>
              <a:rPr lang="en-US" sz="2400" dirty="0">
                <a:solidFill>
                  <a:schemeClr val="tx1">
                    <a:lumMod val="65000"/>
                    <a:lumOff val="35000"/>
                  </a:schemeClr>
                </a:solidFill>
                <a:latin typeface="Arial" panose="020B0604020202020204" pitchFamily="34" charset="0"/>
                <a:cs typeface="Arial" panose="020B0604020202020204" pitchFamily="34" charset="0"/>
              </a:rPr>
              <a:t>, but she has made no significant policy statements so far</a:t>
            </a:r>
          </a:p>
        </p:txBody>
      </p:sp>
    </p:spTree>
    <p:extLst>
      <p:ext uri="{BB962C8B-B14F-4D97-AF65-F5344CB8AC3E}">
        <p14:creationId xmlns:p14="http://schemas.microsoft.com/office/powerpoint/2010/main" val="844818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87E21-7A83-82FA-7E06-9611C00B69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1D54E9-32A3-2D8F-D4F3-CF0E58EB67BB}"/>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NLRB Changes</a:t>
            </a:r>
          </a:p>
        </p:txBody>
      </p:sp>
      <p:pic>
        <p:nvPicPr>
          <p:cNvPr id="3" name="Picture 2" descr="Screen Clipping">
            <a:extLst>
              <a:ext uri="{FF2B5EF4-FFF2-40B4-BE49-F238E27FC236}">
                <a16:creationId xmlns:a16="http://schemas.microsoft.com/office/drawing/2014/main" id="{62FB9632-EEE1-28E8-12E0-0993630A69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a:extLst>
              <a:ext uri="{FF2B5EF4-FFF2-40B4-BE49-F238E27FC236}">
                <a16:creationId xmlns:a16="http://schemas.microsoft.com/office/drawing/2014/main" id="{C15D0AF5-2E64-FA2B-6672-DCF8793493E9}"/>
              </a:ext>
            </a:extLst>
          </p:cNvPr>
          <p:cNvSpPr>
            <a:spLocks noGrp="1"/>
          </p:cNvSpPr>
          <p:nvPr>
            <p:ph idx="1"/>
          </p:nvPr>
        </p:nvSpPr>
        <p:spPr>
          <a:xfrm>
            <a:off x="553912" y="1253331"/>
            <a:ext cx="10917571" cy="4351338"/>
          </a:xfrm>
        </p:spPr>
        <p:txBody>
          <a:bodyPr>
            <a:normAutofit lnSpcReduction="10000"/>
          </a:bodyPr>
          <a:lstStyle/>
          <a:p>
            <a:pPr>
              <a:buClr>
                <a:srgbClr val="58878F"/>
              </a:buClr>
              <a:buSzPct val="75000"/>
              <a:buFont typeface="Wingdings" panose="05000000000000000000" pitchFamily="2" charset="2"/>
              <a:buChar char="Ø"/>
            </a:pPr>
            <a:r>
              <a:rPr lang="en-US" sz="2400" dirty="0">
                <a:solidFill>
                  <a:schemeClr val="tx1">
                    <a:lumMod val="65000"/>
                    <a:lumOff val="35000"/>
                  </a:schemeClr>
                </a:solidFill>
                <a:latin typeface="Arial" panose="020B0604020202020204" pitchFamily="34" charset="0"/>
                <a:cs typeface="Arial" panose="020B0604020202020204" pitchFamily="34" charset="0"/>
              </a:rPr>
              <a:t>Secretary Lori Chavez-DeRemer Proposes New Regulation Under the </a:t>
            </a:r>
            <a:r>
              <a:rPr lang="en-US" dirty="0"/>
              <a:t>Labor Management Reporting and Disclosure Act of 1959</a:t>
            </a:r>
          </a:p>
          <a:p>
            <a:pPr lvl="1">
              <a:buClr>
                <a:srgbClr val="58878F"/>
              </a:buClr>
              <a:buSzPct val="75000"/>
            </a:pPr>
            <a:r>
              <a:rPr lang="en-US" dirty="0">
                <a:solidFill>
                  <a:schemeClr val="tx1">
                    <a:lumMod val="50000"/>
                    <a:lumOff val="50000"/>
                  </a:schemeClr>
                </a:solidFill>
                <a:latin typeface="Arial" panose="020B0604020202020204" pitchFamily="34" charset="0"/>
                <a:cs typeface="Arial" panose="020B0604020202020204" pitchFamily="34" charset="0"/>
              </a:rPr>
              <a:t>First sign of Secretary Chavez-De-Remer catering to unions</a:t>
            </a:r>
          </a:p>
          <a:p>
            <a:pPr lvl="1">
              <a:buClr>
                <a:srgbClr val="58878F"/>
              </a:buClr>
              <a:buSzPct val="75000"/>
            </a:pPr>
            <a:r>
              <a:rPr lang="en-US" dirty="0">
                <a:solidFill>
                  <a:schemeClr val="tx1">
                    <a:lumMod val="50000"/>
                    <a:lumOff val="50000"/>
                  </a:schemeClr>
                </a:solidFill>
                <a:latin typeface="Arial" panose="020B0604020202020204" pitchFamily="34" charset="0"/>
                <a:cs typeface="Arial" panose="020B0604020202020204" pitchFamily="34" charset="0"/>
              </a:rPr>
              <a:t>Proposed last July, the new rule would </a:t>
            </a:r>
            <a:r>
              <a:rPr lang="en-US" dirty="0">
                <a:latin typeface="Arial" panose="020B0604020202020204" pitchFamily="34" charset="0"/>
                <a:cs typeface="Arial" panose="020B0604020202020204" pitchFamily="34" charset="0"/>
              </a:rPr>
              <a:t>raise the $ value </a:t>
            </a:r>
            <a:r>
              <a:rPr lang="en-US" dirty="0">
                <a:solidFill>
                  <a:schemeClr val="tx1">
                    <a:lumMod val="50000"/>
                    <a:lumOff val="50000"/>
                  </a:schemeClr>
                </a:solidFill>
                <a:latin typeface="Arial" panose="020B0604020202020204" pitchFamily="34" charset="0"/>
                <a:cs typeface="Arial" panose="020B0604020202020204" pitchFamily="34" charset="0"/>
              </a:rPr>
              <a:t>of annual receipts by a union from $250k to $450k before the union is obligated to file annual </a:t>
            </a:r>
            <a:r>
              <a:rPr lang="en-US" dirty="0">
                <a:latin typeface="Arial" panose="020B0604020202020204" pitchFamily="34" charset="0"/>
                <a:cs typeface="Arial" panose="020B0604020202020204" pitchFamily="34" charset="0"/>
              </a:rPr>
              <a:t>LM-2 financial </a:t>
            </a:r>
            <a:r>
              <a:rPr lang="en-US" dirty="0">
                <a:solidFill>
                  <a:schemeClr val="tx1">
                    <a:lumMod val="50000"/>
                    <a:lumOff val="50000"/>
                  </a:schemeClr>
                </a:solidFill>
                <a:latin typeface="Arial" panose="020B0604020202020204" pitchFamily="34" charset="0"/>
                <a:cs typeface="Arial" panose="020B0604020202020204" pitchFamily="34" charset="0"/>
              </a:rPr>
              <a:t>reports</a:t>
            </a:r>
          </a:p>
          <a:p>
            <a:pPr lvl="1">
              <a:buClr>
                <a:srgbClr val="58878F"/>
              </a:buClr>
              <a:buSzPct val="75000"/>
            </a:pPr>
            <a:r>
              <a:rPr lang="en-US" dirty="0">
                <a:solidFill>
                  <a:schemeClr val="tx1">
                    <a:lumMod val="50000"/>
                    <a:lumOff val="50000"/>
                  </a:schemeClr>
                </a:solidFill>
                <a:latin typeface="Arial" panose="020B0604020202020204" pitchFamily="34" charset="0"/>
                <a:cs typeface="Arial" panose="020B0604020202020204" pitchFamily="34" charset="0"/>
              </a:rPr>
              <a:t>LM-2s are a valuable tool for the public to hold unions accountable</a:t>
            </a:r>
          </a:p>
          <a:p>
            <a:pPr lvl="2">
              <a:buClr>
                <a:srgbClr val="58878F"/>
              </a:buClr>
              <a:buSzPct val="75000"/>
            </a:pPr>
            <a:r>
              <a:rPr lang="en-US" sz="2400" dirty="0">
                <a:solidFill>
                  <a:schemeClr val="tx1">
                    <a:lumMod val="50000"/>
                    <a:lumOff val="50000"/>
                  </a:schemeClr>
                </a:solidFill>
                <a:latin typeface="Arial" panose="020B0604020202020204" pitchFamily="34" charset="0"/>
                <a:cs typeface="Arial" panose="020B0604020202020204" pitchFamily="34" charset="0"/>
              </a:rPr>
              <a:t>Detailed revenues, expenditures, salaries, lobbying, etc.</a:t>
            </a:r>
          </a:p>
          <a:p>
            <a:pPr lvl="1">
              <a:buClr>
                <a:srgbClr val="58878F"/>
              </a:buClr>
              <a:buSzPct val="75000"/>
            </a:pPr>
            <a:r>
              <a:rPr lang="en-US" dirty="0">
                <a:solidFill>
                  <a:schemeClr val="tx1">
                    <a:lumMod val="50000"/>
                    <a:lumOff val="50000"/>
                  </a:schemeClr>
                </a:solidFill>
                <a:latin typeface="Arial" panose="020B0604020202020204" pitchFamily="34" charset="0"/>
                <a:cs typeface="Arial" panose="020B0604020202020204" pitchFamily="34" charset="0"/>
              </a:rPr>
              <a:t>Projected to </a:t>
            </a:r>
            <a:r>
              <a:rPr lang="en-US" dirty="0">
                <a:latin typeface="Arial" panose="020B0604020202020204" pitchFamily="34" charset="0"/>
                <a:cs typeface="Arial" panose="020B0604020202020204" pitchFamily="34" charset="0"/>
              </a:rPr>
              <a:t>reduce by 18% </a:t>
            </a:r>
            <a:r>
              <a:rPr lang="en-US" dirty="0">
                <a:solidFill>
                  <a:schemeClr val="tx1">
                    <a:lumMod val="50000"/>
                    <a:lumOff val="50000"/>
                  </a:schemeClr>
                </a:solidFill>
                <a:latin typeface="Arial" panose="020B0604020202020204" pitchFamily="34" charset="0"/>
                <a:cs typeface="Arial" panose="020B0604020202020204" pitchFamily="34" charset="0"/>
              </a:rPr>
              <a:t>the number of LM-2 filers (~868 current union filers)</a:t>
            </a:r>
          </a:p>
          <a:p>
            <a:pPr lvl="1">
              <a:buClr>
                <a:srgbClr val="58878F"/>
              </a:buClr>
              <a:buSzPct val="75000"/>
            </a:pPr>
            <a:r>
              <a:rPr lang="en-US" dirty="0">
                <a:solidFill>
                  <a:schemeClr val="tx1">
                    <a:lumMod val="50000"/>
                    <a:lumOff val="50000"/>
                  </a:schemeClr>
                </a:solidFill>
                <a:latin typeface="Arial" panose="020B0604020202020204" pitchFamily="34" charset="0"/>
                <a:cs typeface="Arial" panose="020B0604020202020204" pitchFamily="34" charset="0"/>
              </a:rPr>
              <a:t>Public comment period on the proposed rule </a:t>
            </a:r>
            <a:r>
              <a:rPr lang="en-US" dirty="0">
                <a:latin typeface="Arial" panose="020B0604020202020204" pitchFamily="34" charset="0"/>
                <a:cs typeface="Arial" panose="020B0604020202020204" pitchFamily="34" charset="0"/>
              </a:rPr>
              <a:t>closed on July 31, 2025</a:t>
            </a:r>
            <a:r>
              <a:rPr lang="en-US" dirty="0">
                <a:solidFill>
                  <a:schemeClr val="tx1">
                    <a:lumMod val="50000"/>
                    <a:lumOff val="50000"/>
                  </a:schemeClr>
                </a:solidFill>
                <a:latin typeface="Arial" panose="020B0604020202020204" pitchFamily="34" charset="0"/>
                <a:cs typeface="Arial" panose="020B0604020202020204" pitchFamily="34" charset="0"/>
              </a:rPr>
              <a:t>, and the Department is considering </a:t>
            </a:r>
            <a:r>
              <a:rPr lang="en-US" dirty="0">
                <a:latin typeface="Arial" panose="020B0604020202020204" pitchFamily="34" charset="0"/>
                <a:cs typeface="Arial" panose="020B0604020202020204" pitchFamily="34" charset="0"/>
              </a:rPr>
              <a:t>public comments </a:t>
            </a:r>
            <a:r>
              <a:rPr lang="en-US" dirty="0">
                <a:solidFill>
                  <a:schemeClr val="tx1">
                    <a:lumMod val="50000"/>
                    <a:lumOff val="50000"/>
                  </a:schemeClr>
                </a:solidFill>
                <a:latin typeface="Arial" panose="020B0604020202020204" pitchFamily="34" charset="0"/>
                <a:cs typeface="Arial" panose="020B0604020202020204" pitchFamily="34" charset="0"/>
              </a:rPr>
              <a:t>before issuing a </a:t>
            </a:r>
            <a:r>
              <a:rPr lang="en-US" dirty="0">
                <a:latin typeface="Arial" panose="020B0604020202020204" pitchFamily="34" charset="0"/>
                <a:cs typeface="Arial" panose="020B0604020202020204" pitchFamily="34" charset="0"/>
              </a:rPr>
              <a:t>final rule, expected sometime this year</a:t>
            </a:r>
          </a:p>
        </p:txBody>
      </p:sp>
    </p:spTree>
    <p:extLst>
      <p:ext uri="{BB962C8B-B14F-4D97-AF65-F5344CB8AC3E}">
        <p14:creationId xmlns:p14="http://schemas.microsoft.com/office/powerpoint/2010/main" val="3773253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6B5FB-3CCF-DC7B-00CA-58517EB3F0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6F519-2B21-0E8E-FC77-4EACFAEC052B}"/>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Is the NLRB unconstitutional?</a:t>
            </a:r>
          </a:p>
        </p:txBody>
      </p:sp>
      <p:pic>
        <p:nvPicPr>
          <p:cNvPr id="3" name="Picture 2" descr="Screen Clipping">
            <a:extLst>
              <a:ext uri="{FF2B5EF4-FFF2-40B4-BE49-F238E27FC236}">
                <a16:creationId xmlns:a16="http://schemas.microsoft.com/office/drawing/2014/main" id="{A15B9CF4-CB2C-4AF8-32B1-1E452716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6" name="Content Placeholder 2">
            <a:extLst>
              <a:ext uri="{FF2B5EF4-FFF2-40B4-BE49-F238E27FC236}">
                <a16:creationId xmlns:a16="http://schemas.microsoft.com/office/drawing/2014/main" id="{E61B3B4A-9EB8-AC04-C0E0-389D62535643}"/>
              </a:ext>
            </a:extLst>
          </p:cNvPr>
          <p:cNvSpPr txBox="1">
            <a:spLocks/>
          </p:cNvSpPr>
          <p:nvPr/>
        </p:nvSpPr>
        <p:spPr bwMode="auto">
          <a:xfrm>
            <a:off x="31375" y="1274524"/>
            <a:ext cx="11842377" cy="5583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SpaceX v. NLRB</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At issue: </a:t>
            </a:r>
            <a:r>
              <a:rPr lang="en-US" sz="1800" dirty="0"/>
              <a:t>NLRB members may only be removed by the President for good cause (i.e., only “for neglect of duty or malfeasance in office”), but not for inefficiency or other reasons</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1800" dirty="0"/>
              <a:t>NLRB ALJs are appointed by the NLRB, and their removal requires the NLRB to initiate an action before the Merit Systems Protection Board (“MSPB”), which is an independent federal agency. The MSPB must find good cause to remove ALJs. Furthermore, MSPB members themselves can be removed only for good cause.</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5</a:t>
            </a:r>
            <a:r>
              <a:rPr lang="en-US" sz="2400" baseline="30000" dirty="0">
                <a:solidFill>
                  <a:schemeClr val="tx1">
                    <a:lumMod val="75000"/>
                    <a:lumOff val="25000"/>
                  </a:schemeClr>
                </a:solidFill>
              </a:rPr>
              <a:t>th</a:t>
            </a:r>
            <a:r>
              <a:rPr lang="en-US" sz="2400" dirty="0">
                <a:solidFill>
                  <a:schemeClr val="tx1">
                    <a:lumMod val="75000"/>
                    <a:lumOff val="25000"/>
                  </a:schemeClr>
                </a:solidFill>
              </a:rPr>
              <a:t> Circuit Holding:</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733" dirty="0"/>
              <a:t>The NLRB’s limitations on the removal of Board members and ALJs is an unconstitutional impediment to the Executive’s exercise of its constitutional authority</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733" dirty="0"/>
              <a:t>NLRB enforcement actions against the plaintiffs are enjoined</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733" dirty="0"/>
              <a:t>The NLRB chose not to appeal the ruling—attempting to avoid sending the matter up to the Supreme Court</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733" dirty="0">
                <a:solidFill>
                  <a:schemeClr val="tx1">
                    <a:lumMod val="75000"/>
                    <a:lumOff val="25000"/>
                  </a:schemeClr>
                </a:solidFill>
              </a:rPr>
              <a:t>SCOTUS is currently considering an opinion in </a:t>
            </a:r>
            <a:r>
              <a:rPr lang="en-US" sz="1733" i="1" dirty="0">
                <a:solidFill>
                  <a:schemeClr val="tx1">
                    <a:lumMod val="75000"/>
                    <a:lumOff val="25000"/>
                  </a:schemeClr>
                </a:solidFill>
              </a:rPr>
              <a:t>Trump v. Slaughter</a:t>
            </a:r>
            <a:r>
              <a:rPr lang="en-US" sz="1733" dirty="0">
                <a:solidFill>
                  <a:schemeClr val="tx1">
                    <a:lumMod val="75000"/>
                    <a:lumOff val="25000"/>
                  </a:schemeClr>
                </a:solidFill>
              </a:rPr>
              <a:t> that may overturn the ruling in </a:t>
            </a:r>
            <a:r>
              <a:rPr lang="en-US" sz="1733" i="1" dirty="0">
                <a:solidFill>
                  <a:schemeClr val="tx1">
                    <a:lumMod val="75000"/>
                    <a:lumOff val="25000"/>
                  </a:schemeClr>
                </a:solidFill>
              </a:rPr>
              <a:t>Humphrey’s Executor</a:t>
            </a:r>
            <a:r>
              <a:rPr lang="en-US" sz="1733" dirty="0">
                <a:solidFill>
                  <a:schemeClr val="tx1">
                    <a:lumMod val="75000"/>
                    <a:lumOff val="25000"/>
                  </a:schemeClr>
                </a:solidFill>
              </a:rPr>
              <a:t>, holding that Executive Branch agencies cannot be immune to or independent from personnel actions by the Executive</a:t>
            </a:r>
          </a:p>
        </p:txBody>
      </p:sp>
    </p:spTree>
    <p:extLst>
      <p:ext uri="{BB962C8B-B14F-4D97-AF65-F5344CB8AC3E}">
        <p14:creationId xmlns:p14="http://schemas.microsoft.com/office/powerpoint/2010/main" val="3874621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D131C-7CAF-DE63-9C2F-07AFEEF7EC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B33C3-F635-DBA7-B5C9-F448AC3139EB}"/>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Return of us dol’s paid program</a:t>
            </a:r>
          </a:p>
        </p:txBody>
      </p:sp>
      <p:pic>
        <p:nvPicPr>
          <p:cNvPr id="3" name="Picture 2" descr="Screen Clipping">
            <a:extLst>
              <a:ext uri="{FF2B5EF4-FFF2-40B4-BE49-F238E27FC236}">
                <a16:creationId xmlns:a16="http://schemas.microsoft.com/office/drawing/2014/main" id="{29BEE4DF-05EC-2457-C9DC-5E10BC248E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6" name="Content Placeholder 2">
            <a:extLst>
              <a:ext uri="{FF2B5EF4-FFF2-40B4-BE49-F238E27FC236}">
                <a16:creationId xmlns:a16="http://schemas.microsoft.com/office/drawing/2014/main" id="{AE74E575-EBD7-4264-51EC-82F28F82D7D1}"/>
              </a:ext>
            </a:extLst>
          </p:cNvPr>
          <p:cNvSpPr txBox="1">
            <a:spLocks/>
          </p:cNvSpPr>
          <p:nvPr/>
        </p:nvSpPr>
        <p:spPr bwMode="auto">
          <a:xfrm>
            <a:off x="174811" y="1497741"/>
            <a:ext cx="11842377" cy="5583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Payroll Audit Independent Determination Program (PAID)</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Under Trump 1.0, the U.S. Department of Labor implanted the PAID program as an approved method for employers to self-audit and correct FLSA compliance mistakes</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The Biden DOL terminated the program</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Effective July 2025, DOL has re-opened the program</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Employers may self-audit and then propose their findings and corrections (backpay) to the DOL’s Wage and Hour Division</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Remedies for self-correction result in a waiver of civil penalties, liquidated damages, and certain litigation risks</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75000"/>
                    <a:lumOff val="25000"/>
                  </a:schemeClr>
                </a:solidFill>
              </a:rPr>
              <a:t>2025 reauthorization of PAID has been expanded to FMLA self-corrections</a:t>
            </a:r>
            <a:endParaRPr lang="en-US" sz="1733" dirty="0">
              <a:solidFill>
                <a:schemeClr val="tx1">
                  <a:lumMod val="75000"/>
                  <a:lumOff val="25000"/>
                </a:schemeClr>
              </a:solidFill>
            </a:endParaRPr>
          </a:p>
        </p:txBody>
      </p:sp>
    </p:spTree>
    <p:extLst>
      <p:ext uri="{BB962C8B-B14F-4D97-AF65-F5344CB8AC3E}">
        <p14:creationId xmlns:p14="http://schemas.microsoft.com/office/powerpoint/2010/main" val="3123792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43714-C7C8-D052-F146-501A83247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0D121-758B-4FF2-EEDB-5BD5AC14C7F2}"/>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no taxes on tips</a:t>
            </a:r>
          </a:p>
        </p:txBody>
      </p:sp>
      <p:pic>
        <p:nvPicPr>
          <p:cNvPr id="3" name="Picture 2" descr="Screen Clipping">
            <a:extLst>
              <a:ext uri="{FF2B5EF4-FFF2-40B4-BE49-F238E27FC236}">
                <a16:creationId xmlns:a16="http://schemas.microsoft.com/office/drawing/2014/main" id="{D1FD11D2-52E9-0445-8120-A148712140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4" name="Content Placeholder 2">
            <a:extLst>
              <a:ext uri="{FF2B5EF4-FFF2-40B4-BE49-F238E27FC236}">
                <a16:creationId xmlns:a16="http://schemas.microsoft.com/office/drawing/2014/main" id="{68CAC14C-4261-AF23-F8B2-89A907558C0A}"/>
              </a:ext>
            </a:extLst>
          </p:cNvPr>
          <p:cNvSpPr txBox="1">
            <a:spLocks/>
          </p:cNvSpPr>
          <p:nvPr/>
        </p:nvSpPr>
        <p:spPr bwMode="auto">
          <a:xfrm>
            <a:off x="664136" y="1328732"/>
            <a:ext cx="10863728" cy="4251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Effective retroactive to the 2025 tax year, but scheduled to expire in 2028 unless earlier reauthorized</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Deduction for “</a:t>
            </a:r>
            <a:r>
              <a:rPr lang="en-US" sz="2133" dirty="0">
                <a:solidFill>
                  <a:srgbClr val="58878F"/>
                </a:solidFill>
              </a:rPr>
              <a:t>qualified tips</a:t>
            </a:r>
            <a:r>
              <a:rPr lang="en-US" sz="2133" dirty="0">
                <a:solidFill>
                  <a:schemeClr val="tx1">
                    <a:lumMod val="75000"/>
                    <a:lumOff val="25000"/>
                  </a:schemeClr>
                </a:solidFill>
              </a:rPr>
              <a:t>” of up to $25,000 per year</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Deduction phases out for individuals with “modified adjusted gross income” (“MAGI”) above $150,000 ($300,000 for joint filers)</a:t>
            </a:r>
          </a:p>
          <a:p>
            <a:pPr marL="914446" lvl="1" indent="-420180" defTabSz="914446">
              <a:spcBef>
                <a:spcPts val="0"/>
              </a:spcBef>
              <a:spcAft>
                <a:spcPts val="0"/>
              </a:spcAft>
              <a:buClr>
                <a:srgbClr val="3D676F"/>
              </a:buClr>
              <a:buSzPct val="90000"/>
              <a:buFont typeface="Wingdings" panose="05000000000000000000" pitchFamily="2" charset="2"/>
              <a:buChar char="Ø"/>
              <a:defRPr/>
            </a:pPr>
            <a:r>
              <a:rPr lang="en-US" sz="2000" dirty="0">
                <a:solidFill>
                  <a:schemeClr val="tx1">
                    <a:lumMod val="75000"/>
                    <a:lumOff val="25000"/>
                  </a:schemeClr>
                </a:solidFill>
                <a:latin typeface="Arial" panose="020B0604020202020204" pitchFamily="34" charset="0"/>
                <a:cs typeface="Arial" panose="020B0604020202020204" pitchFamily="34" charset="0"/>
              </a:rPr>
              <a:t>Phased out by $100 for each $1,000 of MAGI earned over the $150,000 threshold</a:t>
            </a:r>
          </a:p>
          <a:p>
            <a:pPr marL="461986" indent="-461986" defTabSz="914446">
              <a:spcBef>
                <a:spcPts val="60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Tips may </a:t>
            </a:r>
            <a:r>
              <a:rPr lang="en-US" sz="2133" dirty="0">
                <a:solidFill>
                  <a:srgbClr val="58878F"/>
                </a:solidFill>
              </a:rPr>
              <a:t>remain subject to taxation at the state level </a:t>
            </a:r>
            <a:r>
              <a:rPr lang="en-US" sz="2133" dirty="0">
                <a:solidFill>
                  <a:schemeClr val="tx1">
                    <a:lumMod val="75000"/>
                    <a:lumOff val="25000"/>
                  </a:schemeClr>
                </a:solidFill>
              </a:rPr>
              <a:t>in accordance with state laws unaffected by the Act</a:t>
            </a:r>
            <a:endParaRPr lang="en-US" sz="2133" b="0" dirty="0">
              <a:solidFill>
                <a:schemeClr val="tx1">
                  <a:lumMod val="75000"/>
                  <a:lumOff val="25000"/>
                </a:schemeClr>
              </a:solidFill>
            </a:endParaRPr>
          </a:p>
          <a:p>
            <a:pPr marL="461986" indent="-461986" defTabSz="914446">
              <a:spcBef>
                <a:spcPts val="60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Includes provisions designed to limit tax benefit to individuals in occupations that are “</a:t>
            </a:r>
            <a:r>
              <a:rPr lang="en-US" sz="2133" dirty="0">
                <a:solidFill>
                  <a:srgbClr val="58878F"/>
                </a:solidFill>
              </a:rPr>
              <a:t>customarily and regularly” tipped</a:t>
            </a:r>
          </a:p>
        </p:txBody>
      </p:sp>
    </p:spTree>
    <p:extLst>
      <p:ext uri="{BB962C8B-B14F-4D97-AF65-F5344CB8AC3E}">
        <p14:creationId xmlns:p14="http://schemas.microsoft.com/office/powerpoint/2010/main" val="3122051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D9705-4BC7-6322-4B36-2CC4FE9415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8AFFCB-3E27-2034-EAA0-53858C1CF74D}"/>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no taxes on tips</a:t>
            </a:r>
          </a:p>
        </p:txBody>
      </p:sp>
      <p:pic>
        <p:nvPicPr>
          <p:cNvPr id="3" name="Picture 2" descr="Screen Clipping">
            <a:extLst>
              <a:ext uri="{FF2B5EF4-FFF2-40B4-BE49-F238E27FC236}">
                <a16:creationId xmlns:a16="http://schemas.microsoft.com/office/drawing/2014/main" id="{2663C2E3-1ABA-6901-9A5B-FF0A441D97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5" name="Content Placeholder 2">
            <a:extLst>
              <a:ext uri="{FF2B5EF4-FFF2-40B4-BE49-F238E27FC236}">
                <a16:creationId xmlns:a16="http://schemas.microsoft.com/office/drawing/2014/main" id="{F7650954-23AF-BDB0-2DBA-462DE3A2EF60}"/>
              </a:ext>
            </a:extLst>
          </p:cNvPr>
          <p:cNvSpPr txBox="1">
            <a:spLocks/>
          </p:cNvSpPr>
          <p:nvPr/>
        </p:nvSpPr>
        <p:spPr bwMode="auto">
          <a:xfrm>
            <a:off x="632012" y="1202764"/>
            <a:ext cx="11255188" cy="5224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lnSpc>
                <a:spcPct val="95000"/>
              </a:lnSpc>
              <a:spcBef>
                <a:spcPts val="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Must have an occupation that is “customarily and regularly” tipped prior to December 31, 2024</a:t>
            </a:r>
          </a:p>
          <a:p>
            <a:pPr marL="914446" lvl="1" indent="-420180" defTabSz="914446">
              <a:lnSpc>
                <a:spcPct val="95000"/>
              </a:lnSpc>
              <a:spcBef>
                <a:spcPts val="0"/>
              </a:spcBef>
              <a:spcAft>
                <a:spcPts val="0"/>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Treasury has issued regulations with list of occupations, “Treasury Tipped Occupation Codes”</a:t>
            </a:r>
          </a:p>
          <a:p>
            <a:pPr marL="461986" indent="-461986" defTabSz="914446">
              <a:lnSpc>
                <a:spcPct val="95000"/>
              </a:lnSpc>
              <a:spcBef>
                <a:spcPts val="60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Deduction </a:t>
            </a:r>
            <a:r>
              <a:rPr lang="en-US" sz="2267" u="sng" dirty="0">
                <a:solidFill>
                  <a:schemeClr val="tx1">
                    <a:lumMod val="75000"/>
                    <a:lumOff val="25000"/>
                  </a:schemeClr>
                </a:solidFill>
              </a:rPr>
              <a:t>dis</a:t>
            </a:r>
            <a:r>
              <a:rPr lang="en-US" sz="2267" dirty="0">
                <a:solidFill>
                  <a:schemeClr val="tx1">
                    <a:lumMod val="75000"/>
                    <a:lumOff val="25000"/>
                  </a:schemeClr>
                </a:solidFill>
              </a:rPr>
              <a:t>allowed if the tips were earned in:</a:t>
            </a:r>
          </a:p>
          <a:p>
            <a:pPr marL="914446" lvl="1" indent="-420180" defTabSz="914446">
              <a:lnSpc>
                <a:spcPct val="95000"/>
              </a:lnSpc>
              <a:spcBef>
                <a:spcPts val="0"/>
              </a:spcBef>
              <a:spcAft>
                <a:spcPts val="300"/>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Professional occupations (</a:t>
            </a:r>
            <a:r>
              <a:rPr lang="en-US" sz="2267" b="0" i="1" dirty="0">
                <a:solidFill>
                  <a:schemeClr val="tx1">
                    <a:lumMod val="75000"/>
                    <a:lumOff val="25000"/>
                  </a:schemeClr>
                </a:solidFill>
                <a:latin typeface="Arial" panose="020B0604020202020204" pitchFamily="34" charset="0"/>
                <a:cs typeface="Arial" panose="020B0604020202020204" pitchFamily="34" charset="0"/>
              </a:rPr>
              <a:t>e.g.</a:t>
            </a:r>
            <a:r>
              <a:rPr lang="en-US" sz="2267" b="0" dirty="0">
                <a:solidFill>
                  <a:schemeClr val="tx1">
                    <a:lumMod val="75000"/>
                    <a:lumOff val="25000"/>
                  </a:schemeClr>
                </a:solidFill>
                <a:latin typeface="Arial" panose="020B0604020202020204" pitchFamily="34" charset="0"/>
                <a:cs typeface="Arial" panose="020B0604020202020204" pitchFamily="34" charset="0"/>
              </a:rPr>
              <a:t>, health, law, accounting, actuary, performing arts, consulting, athletics, financial or brokerage services),</a:t>
            </a:r>
          </a:p>
          <a:p>
            <a:pPr marL="914446" lvl="1" indent="-420180" defTabSz="914446">
              <a:lnSpc>
                <a:spcPct val="95000"/>
              </a:lnSpc>
              <a:spcBef>
                <a:spcPts val="0"/>
              </a:spcBef>
              <a:spcAft>
                <a:spcPts val="300"/>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Trades or businesses in which earners primarily trades on their reputation or skill, and</a:t>
            </a:r>
          </a:p>
          <a:p>
            <a:pPr marL="914446" lvl="1" indent="-420180" defTabSz="914446">
              <a:lnSpc>
                <a:spcPct val="95000"/>
              </a:lnSpc>
              <a:spcBef>
                <a:spcPts val="0"/>
              </a:spcBef>
              <a:spcAft>
                <a:spcPts val="0"/>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Investment-related occupations</a:t>
            </a:r>
          </a:p>
          <a:p>
            <a:pPr marL="461986" indent="-461986" defTabSz="914446">
              <a:lnSpc>
                <a:spcPct val="95000"/>
              </a:lnSpc>
              <a:spcBef>
                <a:spcPts val="60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Where earner performs services personally, as a business owner and not an employee, deduction is capped at earner’s gross income from performing the services</a:t>
            </a:r>
            <a:endParaRPr lang="en-US" sz="2267" b="0" dirty="0">
              <a:solidFill>
                <a:schemeClr val="tx1">
                  <a:lumMod val="75000"/>
                  <a:lumOff val="25000"/>
                </a:schemeClr>
              </a:solidFill>
            </a:endParaRPr>
          </a:p>
        </p:txBody>
      </p:sp>
    </p:spTree>
    <p:extLst>
      <p:ext uri="{BB962C8B-B14F-4D97-AF65-F5344CB8AC3E}">
        <p14:creationId xmlns:p14="http://schemas.microsoft.com/office/powerpoint/2010/main" val="3458408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7F64E-D96F-D2A5-79A9-7AA6BE4998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BE36FF-185D-A971-CE75-BB9D80B20A83}"/>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no taxes on tips</a:t>
            </a:r>
          </a:p>
        </p:txBody>
      </p:sp>
      <p:pic>
        <p:nvPicPr>
          <p:cNvPr id="3" name="Picture 2" descr="Screen Clipping">
            <a:extLst>
              <a:ext uri="{FF2B5EF4-FFF2-40B4-BE49-F238E27FC236}">
                <a16:creationId xmlns:a16="http://schemas.microsoft.com/office/drawing/2014/main" id="{69CEB279-DEF0-D133-20C9-D5ECFC5D05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4" name="Content Placeholder 2">
            <a:extLst>
              <a:ext uri="{FF2B5EF4-FFF2-40B4-BE49-F238E27FC236}">
                <a16:creationId xmlns:a16="http://schemas.microsoft.com/office/drawing/2014/main" id="{F3CC9A89-F3E3-13B7-B687-621E8BE004D3}"/>
              </a:ext>
            </a:extLst>
          </p:cNvPr>
          <p:cNvSpPr txBox="1">
            <a:spLocks/>
          </p:cNvSpPr>
          <p:nvPr/>
        </p:nvSpPr>
        <p:spPr bwMode="auto">
          <a:xfrm>
            <a:off x="676835" y="1344706"/>
            <a:ext cx="11304494" cy="5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Tips must be “qualified”:</a:t>
            </a:r>
          </a:p>
          <a:p>
            <a:pPr marL="914446" lvl="1" indent="-420180" defTabSz="914446">
              <a:spcBef>
                <a:spcPts val="0"/>
              </a:spcBef>
              <a:spcAft>
                <a:spcPts val="333"/>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Must be voluntary, not subject to a negotiation between the earner and payor, and determined exclusively by the payor</a:t>
            </a:r>
          </a:p>
          <a:p>
            <a:pPr marL="914446" lvl="1" indent="-420180" defTabSz="914446">
              <a:spcBef>
                <a:spcPts val="0"/>
              </a:spcBef>
              <a:spcAft>
                <a:spcPts val="333"/>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Mandatory tips, such as service charges for large parties at restaurants, and other service fees or administrative charges, are not considered “qualified” tips</a:t>
            </a:r>
          </a:p>
          <a:p>
            <a:pPr marL="914446" lvl="1" indent="-420180" defTabSz="914446">
              <a:spcBef>
                <a:spcPts val="0"/>
              </a:spcBef>
              <a:spcAft>
                <a:spcPts val="0"/>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Must be cash or cash-like, including tips paid by credit or debit cards and tips distributed through a qualified tip pool</a:t>
            </a:r>
          </a:p>
          <a:p>
            <a:pPr marL="461986" indent="-461986" defTabSz="914446">
              <a:spcBef>
                <a:spcPts val="60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No change to existing process for the reporting tip income on W-2s or IRS Form 4137</a:t>
            </a:r>
          </a:p>
          <a:p>
            <a:pPr marL="914446" lvl="1" indent="-420180" defTabSz="914446">
              <a:spcBef>
                <a:spcPts val="0"/>
              </a:spcBef>
              <a:spcAft>
                <a:spcPts val="0"/>
              </a:spcAft>
              <a:buClr>
                <a:srgbClr val="3D676F"/>
              </a:buClr>
              <a:buSzPct val="90000"/>
              <a:buFont typeface="Wingdings" panose="05000000000000000000" pitchFamily="2" charset="2"/>
              <a:buChar char="Ø"/>
              <a:defRPr/>
            </a:pPr>
            <a:r>
              <a:rPr lang="en-US" sz="2267" b="0" dirty="0">
                <a:solidFill>
                  <a:schemeClr val="tx1">
                    <a:lumMod val="75000"/>
                    <a:lumOff val="25000"/>
                  </a:schemeClr>
                </a:solidFill>
                <a:latin typeface="Arial" panose="020B0604020202020204" pitchFamily="34" charset="0"/>
                <a:cs typeface="Arial" panose="020B0604020202020204" pitchFamily="34" charset="0"/>
              </a:rPr>
              <a:t>To be a qualified tip, the tip must be reported to the IRS, and eligible taxpayers must include their SSNs on their tax returns</a:t>
            </a:r>
            <a:endParaRPr lang="en-US" sz="2267" b="0" dirty="0">
              <a:solidFill>
                <a:schemeClr val="tx1">
                  <a:lumMod val="75000"/>
                  <a:lumOff val="25000"/>
                </a:schemeClr>
              </a:solidFill>
            </a:endParaRPr>
          </a:p>
        </p:txBody>
      </p:sp>
    </p:spTree>
    <p:extLst>
      <p:ext uri="{BB962C8B-B14F-4D97-AF65-F5344CB8AC3E}">
        <p14:creationId xmlns:p14="http://schemas.microsoft.com/office/powerpoint/2010/main" val="3020973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E1DA3-7213-1C8C-9111-9AA1161F07E1}"/>
              </a:ext>
            </a:extLst>
          </p:cNvPr>
          <p:cNvSpPr>
            <a:spLocks noGrp="1"/>
          </p:cNvSpPr>
          <p:nvPr>
            <p:ph type="title"/>
          </p:nvPr>
        </p:nvSpPr>
        <p:spPr/>
        <p:txBody>
          <a:bodyPr/>
          <a:lstStyle/>
          <a:p>
            <a:pPr algn="ctr"/>
            <a:r>
              <a:rPr lang="en-US" dirty="0"/>
              <a:t>AGENDA</a:t>
            </a:r>
          </a:p>
        </p:txBody>
      </p:sp>
      <p:sp>
        <p:nvSpPr>
          <p:cNvPr id="4" name="Content Placeholder 2">
            <a:extLst>
              <a:ext uri="{FF2B5EF4-FFF2-40B4-BE49-F238E27FC236}">
                <a16:creationId xmlns:a16="http://schemas.microsoft.com/office/drawing/2014/main" id="{544C5B4D-934C-1908-3F61-591683FEEF05}"/>
              </a:ext>
            </a:extLst>
          </p:cNvPr>
          <p:cNvSpPr txBox="1">
            <a:spLocks/>
          </p:cNvSpPr>
          <p:nvPr/>
        </p:nvSpPr>
        <p:spPr>
          <a:xfrm>
            <a:off x="1751417" y="1811711"/>
            <a:ext cx="9494807" cy="2726518"/>
          </a:xfrm>
          <a:prstGeom prst="rect">
            <a:avLst/>
          </a:prstGeom>
          <a:ln>
            <a:noFill/>
          </a:ln>
        </p:spPr>
        <p:txBody>
          <a:bodyPr vert="horz" lIns="91440" tIns="45720" rIns="91440" bIns="45720" rtlCol="0">
            <a:normAutofit/>
          </a:bodyPr>
          <a:lstStyle>
            <a:lvl1pPr marL="457200" indent="-457200" algn="l" defTabSz="914400" rtl="0" eaLnBrk="1" latinLnBrk="0" hangingPunct="1">
              <a:lnSpc>
                <a:spcPct val="90000"/>
              </a:lnSpc>
              <a:spcBef>
                <a:spcPts val="1000"/>
              </a:spcBef>
              <a:buFont typeface="Wingdings" panose="05000000000000000000" pitchFamily="2" charset="2"/>
              <a:buChar char="v"/>
              <a:defRPr sz="2800" b="1" kern="1200">
                <a:solidFill>
                  <a:srgbClr val="58878F"/>
                </a:solidFill>
                <a:latin typeface="+mn-lt"/>
                <a:ea typeface="+mn-ea"/>
                <a:cs typeface="+mn-cs"/>
              </a:defRPr>
            </a:lvl1pPr>
            <a:lvl2pPr marL="914400" indent="-457200" algn="l" defTabSz="914400" rtl="0" eaLnBrk="1" latinLnBrk="0" hangingPunct="1">
              <a:lnSpc>
                <a:spcPct val="90000"/>
              </a:lnSpc>
              <a:spcBef>
                <a:spcPts val="500"/>
              </a:spcBef>
              <a:buFont typeface="Wingdings" panose="05000000000000000000" pitchFamily="2" charset="2"/>
              <a:buChar char="Ø"/>
              <a:defRPr sz="2400" b="1" kern="1200">
                <a:solidFill>
                  <a:srgbClr val="58878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rgbClr val="58878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rgbClr val="58878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rgbClr val="58878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defRPr/>
            </a:pPr>
            <a:r>
              <a:rPr lang="en-US" dirty="0">
                <a:solidFill>
                  <a:prstClr val="black">
                    <a:lumMod val="65000"/>
                    <a:lumOff val="35000"/>
                  </a:prstClr>
                </a:solidFill>
              </a:rPr>
              <a:t>The Trump Labor &amp; Employment Agenda Taking Shape</a:t>
            </a:r>
          </a:p>
          <a:p>
            <a:pPr>
              <a:buFont typeface="Wingdings" panose="05000000000000000000" pitchFamily="2" charset="2"/>
              <a:buChar char="Ø"/>
              <a:defRPr/>
            </a:pPr>
            <a:r>
              <a:rPr lang="en-US" dirty="0">
                <a:solidFill>
                  <a:prstClr val="black">
                    <a:lumMod val="65000"/>
                    <a:lumOff val="35000"/>
                  </a:prstClr>
                </a:solidFill>
              </a:rPr>
              <a:t>One Big Beautiful Bill Act (OB3)</a:t>
            </a:r>
          </a:p>
          <a:p>
            <a:pPr>
              <a:buFont typeface="Wingdings" panose="05000000000000000000" pitchFamily="2" charset="2"/>
              <a:buChar char="Ø"/>
              <a:defRPr/>
            </a:pPr>
            <a:r>
              <a:rPr lang="en-US" dirty="0">
                <a:solidFill>
                  <a:prstClr val="black">
                    <a:lumMod val="65000"/>
                    <a:lumOff val="35000"/>
                  </a:prstClr>
                </a:solidFill>
              </a:rPr>
              <a:t>Federal Contractor Update</a:t>
            </a:r>
          </a:p>
          <a:p>
            <a:pPr>
              <a:buFont typeface="Wingdings" panose="05000000000000000000" pitchFamily="2" charset="2"/>
              <a:buChar char="Ø"/>
              <a:defRPr/>
            </a:pPr>
            <a:r>
              <a:rPr lang="en-US" dirty="0">
                <a:solidFill>
                  <a:prstClr val="black">
                    <a:lumMod val="65000"/>
                    <a:lumOff val="35000"/>
                  </a:prstClr>
                </a:solidFill>
              </a:rPr>
              <a:t>Recent Employee Benefits Developments</a:t>
            </a:r>
          </a:p>
        </p:txBody>
      </p:sp>
    </p:spTree>
    <p:extLst>
      <p:ext uri="{BB962C8B-B14F-4D97-AF65-F5344CB8AC3E}">
        <p14:creationId xmlns:p14="http://schemas.microsoft.com/office/powerpoint/2010/main" val="3515407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272C8-16BB-DA27-C364-B364CB84B5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C71DC-508D-6770-27D7-47AAE81479A9}"/>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no taxes on overtime</a:t>
            </a:r>
          </a:p>
        </p:txBody>
      </p:sp>
      <p:pic>
        <p:nvPicPr>
          <p:cNvPr id="3" name="Picture 2" descr="Screen Clipping">
            <a:extLst>
              <a:ext uri="{FF2B5EF4-FFF2-40B4-BE49-F238E27FC236}">
                <a16:creationId xmlns:a16="http://schemas.microsoft.com/office/drawing/2014/main" id="{44732ED3-F14B-8387-83D6-C14F433CB7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5" name="Content Placeholder 2">
            <a:extLst>
              <a:ext uri="{FF2B5EF4-FFF2-40B4-BE49-F238E27FC236}">
                <a16:creationId xmlns:a16="http://schemas.microsoft.com/office/drawing/2014/main" id="{51D7C29B-6140-31F4-AA94-2B1FB38B8871}"/>
              </a:ext>
            </a:extLst>
          </p:cNvPr>
          <p:cNvSpPr txBox="1">
            <a:spLocks/>
          </p:cNvSpPr>
          <p:nvPr/>
        </p:nvSpPr>
        <p:spPr bwMode="auto">
          <a:xfrm>
            <a:off x="310511" y="1151947"/>
            <a:ext cx="11570978" cy="553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t>Effective retroactive to the 2025 tax year (but scheduled to expire in 2028 unless earlier reauthorized)</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t>Deduction for “</a:t>
            </a:r>
            <a:r>
              <a:rPr lang="en-US" sz="2133" dirty="0">
                <a:solidFill>
                  <a:srgbClr val="58878F"/>
                </a:solidFill>
              </a:rPr>
              <a:t>qualified overtime compensation</a:t>
            </a:r>
            <a:r>
              <a:rPr lang="en-US" sz="2133" dirty="0"/>
              <a:t>” of up to $12,500 per year ($25,000 for joint filers)</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t>Deduction </a:t>
            </a:r>
            <a:r>
              <a:rPr lang="en-US" sz="2133" dirty="0">
                <a:solidFill>
                  <a:srgbClr val="58878F"/>
                </a:solidFill>
              </a:rPr>
              <a:t>phases out </a:t>
            </a:r>
            <a:r>
              <a:rPr lang="en-US" sz="2133" dirty="0"/>
              <a:t>for individuals with MAGI above $150,000 ($300,000 for joint filers)</a:t>
            </a:r>
          </a:p>
          <a:p>
            <a:pPr marL="914446" lvl="1" indent="-420180" defTabSz="914446">
              <a:spcBef>
                <a:spcPts val="0"/>
              </a:spcBef>
              <a:spcAft>
                <a:spcPts val="0"/>
              </a:spcAft>
              <a:buClr>
                <a:srgbClr val="3D676F"/>
              </a:buClr>
              <a:buSzPct val="90000"/>
              <a:buFont typeface="Wingdings" panose="05000000000000000000" pitchFamily="2" charset="2"/>
              <a:buChar char="Ø"/>
              <a:defRPr/>
            </a:pPr>
            <a:r>
              <a:rPr lang="en-US" sz="2000" dirty="0">
                <a:latin typeface="Arial" panose="020B0604020202020204" pitchFamily="34" charset="0"/>
                <a:cs typeface="Arial" panose="020B0604020202020204" pitchFamily="34" charset="0"/>
              </a:rPr>
              <a:t>Phased out by $100 for each $1,000 of MAGI earned over the $150,000 threshold</a:t>
            </a:r>
            <a:endParaRPr lang="en-US" sz="2000" b="0" dirty="0">
              <a:latin typeface="Arial" panose="020B0604020202020204" pitchFamily="34" charset="0"/>
              <a:cs typeface="Arial" panose="020B0604020202020204" pitchFamily="34" charset="0"/>
            </a:endParaRPr>
          </a:p>
          <a:p>
            <a:pPr marL="461986" indent="-461986" defTabSz="914446">
              <a:spcBef>
                <a:spcPts val="600"/>
              </a:spcBef>
              <a:spcAft>
                <a:spcPts val="600"/>
              </a:spcAft>
              <a:buClr>
                <a:srgbClr val="3D676F"/>
              </a:buClr>
              <a:buSzPct val="90000"/>
              <a:buFont typeface="Arial" panose="020B0604020202020204" pitchFamily="34" charset="0"/>
              <a:buChar char="►"/>
              <a:defRPr/>
            </a:pPr>
            <a:r>
              <a:rPr lang="en-US" sz="2133" dirty="0"/>
              <a:t>Overtime mill remain </a:t>
            </a:r>
            <a:r>
              <a:rPr lang="en-US" sz="2133" dirty="0">
                <a:solidFill>
                  <a:srgbClr val="58878F"/>
                </a:solidFill>
              </a:rPr>
              <a:t>subject to taxation at the state level </a:t>
            </a:r>
            <a:r>
              <a:rPr lang="en-US" sz="2133" dirty="0"/>
              <a:t>in accordance with state laws unaffected by the Act</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t>Like the deduction for qualified tips, the deduction for “</a:t>
            </a:r>
            <a:r>
              <a:rPr lang="en-US" sz="2133" dirty="0">
                <a:solidFill>
                  <a:srgbClr val="58878F"/>
                </a:solidFill>
              </a:rPr>
              <a:t>qualified overtime compensation” requires accurate W-2 </a:t>
            </a:r>
            <a:r>
              <a:rPr lang="en-US" sz="2133" dirty="0"/>
              <a:t>reporting</a:t>
            </a:r>
          </a:p>
          <a:p>
            <a:pPr marL="914446" lvl="1" indent="-420180" defTabSz="914446">
              <a:spcBef>
                <a:spcPts val="0"/>
              </a:spcBef>
              <a:spcAft>
                <a:spcPts val="600"/>
              </a:spcAft>
              <a:buClr>
                <a:srgbClr val="3D676F"/>
              </a:buClr>
              <a:buSzPct val="90000"/>
              <a:buFont typeface="Wingdings" panose="05000000000000000000" pitchFamily="2" charset="2"/>
              <a:buChar char="Ø"/>
              <a:defRPr/>
            </a:pPr>
            <a:r>
              <a:rPr lang="en-US" sz="2000" dirty="0">
                <a:latin typeface="Arial" panose="020B0604020202020204" pitchFamily="34" charset="0"/>
                <a:cs typeface="Arial" panose="020B0604020202020204" pitchFamily="34" charset="0"/>
              </a:rPr>
              <a:t>Requires that employers </a:t>
            </a:r>
            <a:r>
              <a:rPr lang="en-US" sz="2000" dirty="0">
                <a:solidFill>
                  <a:srgbClr val="58878F"/>
                </a:solidFill>
                <a:latin typeface="Arial" panose="020B0604020202020204" pitchFamily="34" charset="0"/>
                <a:cs typeface="Arial" panose="020B0604020202020204" pitchFamily="34" charset="0"/>
              </a:rPr>
              <a:t>distinguish on the W-2s which overtime pay is qualified </a:t>
            </a:r>
            <a:r>
              <a:rPr lang="en-US" sz="2000" dirty="0">
                <a:latin typeface="Arial" panose="020B0604020202020204" pitchFamily="34" charset="0"/>
                <a:cs typeface="Arial" panose="020B0604020202020204" pitchFamily="34" charset="0"/>
              </a:rPr>
              <a:t>for the deduction</a:t>
            </a:r>
          </a:p>
        </p:txBody>
      </p:sp>
    </p:spTree>
    <p:extLst>
      <p:ext uri="{BB962C8B-B14F-4D97-AF65-F5344CB8AC3E}">
        <p14:creationId xmlns:p14="http://schemas.microsoft.com/office/powerpoint/2010/main" val="2596959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F576E-571B-2C16-516F-D36BD70A85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BAAA42-FEB6-9AA9-B669-65081715F67F}"/>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no taxes on overtime</a:t>
            </a:r>
          </a:p>
        </p:txBody>
      </p:sp>
      <p:pic>
        <p:nvPicPr>
          <p:cNvPr id="3" name="Picture 2" descr="Screen Clipping">
            <a:extLst>
              <a:ext uri="{FF2B5EF4-FFF2-40B4-BE49-F238E27FC236}">
                <a16:creationId xmlns:a16="http://schemas.microsoft.com/office/drawing/2014/main" id="{8D04D5F2-C01D-0B8A-68FF-E92F5F57F0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4" name="Content Placeholder 2">
            <a:extLst>
              <a:ext uri="{FF2B5EF4-FFF2-40B4-BE49-F238E27FC236}">
                <a16:creationId xmlns:a16="http://schemas.microsoft.com/office/drawing/2014/main" id="{B521FCCE-2E4B-0BA3-B94C-9ECC18D598F8}"/>
              </a:ext>
            </a:extLst>
          </p:cNvPr>
          <p:cNvSpPr txBox="1">
            <a:spLocks/>
          </p:cNvSpPr>
          <p:nvPr/>
        </p:nvSpPr>
        <p:spPr bwMode="auto">
          <a:xfrm>
            <a:off x="389965" y="1308847"/>
            <a:ext cx="11802035" cy="4542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800"/>
              </a:spcAft>
              <a:buClr>
                <a:srgbClr val="3D676F"/>
              </a:buClr>
              <a:buSzPct val="90000"/>
              <a:buFont typeface="Arial" panose="020B0604020202020204" pitchFamily="34" charset="0"/>
              <a:buChar char="►"/>
              <a:defRPr/>
            </a:pPr>
            <a:r>
              <a:rPr lang="en-US" sz="2267" dirty="0"/>
              <a:t>Only overtime compensation </a:t>
            </a:r>
            <a:r>
              <a:rPr lang="en-US" sz="2267" dirty="0">
                <a:solidFill>
                  <a:srgbClr val="58878F"/>
                </a:solidFill>
              </a:rPr>
              <a:t>explicitly required under the federal Fair Labor Standards Act (“FLSA”) will qualify </a:t>
            </a:r>
            <a:r>
              <a:rPr lang="en-US" sz="2267" dirty="0"/>
              <a:t>for the deduction</a:t>
            </a:r>
          </a:p>
          <a:p>
            <a:pPr marL="974748" lvl="1" indent="-461986" defTabSz="914446">
              <a:spcBef>
                <a:spcPts val="0"/>
              </a:spcBef>
              <a:spcAft>
                <a:spcPts val="800"/>
              </a:spcAft>
              <a:buClr>
                <a:srgbClr val="3D676F"/>
              </a:buClr>
              <a:buSzPct val="90000"/>
              <a:buFont typeface="Arial" panose="020B0604020202020204" pitchFamily="34" charset="0"/>
              <a:buChar char="►"/>
              <a:defRPr/>
            </a:pPr>
            <a:r>
              <a:rPr lang="en-US" sz="2400" dirty="0"/>
              <a:t>Requires understanding of the FLSA “</a:t>
            </a:r>
            <a:r>
              <a:rPr lang="en-US" sz="2400" dirty="0">
                <a:solidFill>
                  <a:srgbClr val="58878F"/>
                </a:solidFill>
              </a:rPr>
              <a:t>regular rate of pay</a:t>
            </a:r>
            <a:r>
              <a:rPr lang="en-US" sz="2400" dirty="0"/>
              <a:t>”</a:t>
            </a:r>
            <a:endParaRPr lang="en-US" sz="2067" dirty="0"/>
          </a:p>
          <a:p>
            <a:pPr marL="461986" indent="-461986" defTabSz="914446">
              <a:spcBef>
                <a:spcPts val="0"/>
              </a:spcBef>
              <a:spcAft>
                <a:spcPts val="800"/>
              </a:spcAft>
              <a:buClr>
                <a:srgbClr val="3D676F"/>
              </a:buClr>
              <a:buSzPct val="90000"/>
              <a:buFont typeface="Arial" panose="020B0604020202020204" pitchFamily="34" charset="0"/>
              <a:buChar char="►"/>
              <a:defRPr/>
            </a:pPr>
            <a:r>
              <a:rPr lang="en-US" sz="2267" dirty="0"/>
              <a:t>Overtime paid voluntarily, whether as a bonus or otherwise, paid pursuant to a contract (such as a collective bargaining agreement), by policy (including shift differentials and the like), or pursuant to a state or local law requiring overtime greater than that required by the FLSA, is not eligible for the deduction</a:t>
            </a:r>
          </a:p>
          <a:p>
            <a:pPr marL="461986" indent="-461986" defTabSz="914446">
              <a:spcBef>
                <a:spcPts val="0"/>
              </a:spcBef>
              <a:spcAft>
                <a:spcPts val="800"/>
              </a:spcAft>
              <a:buClr>
                <a:srgbClr val="3D676F"/>
              </a:buClr>
              <a:buSzPct val="90000"/>
              <a:buFont typeface="Arial" panose="020B0604020202020204" pitchFamily="34" charset="0"/>
              <a:buChar char="►"/>
              <a:defRPr/>
            </a:pPr>
            <a:r>
              <a:rPr lang="en-US" sz="2267" dirty="0"/>
              <a:t>The Act also specifies that a “qualified tip” may not also be claimed as “qualified overtime compensation”</a:t>
            </a:r>
          </a:p>
        </p:txBody>
      </p:sp>
    </p:spTree>
    <p:extLst>
      <p:ext uri="{BB962C8B-B14F-4D97-AF65-F5344CB8AC3E}">
        <p14:creationId xmlns:p14="http://schemas.microsoft.com/office/powerpoint/2010/main" val="1333537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6495E-5F98-25BD-8699-67FCF43328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CACF48-AD0F-90A7-1AA2-44B317E826F8}"/>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practical wage/hour considerations</a:t>
            </a:r>
          </a:p>
        </p:txBody>
      </p:sp>
      <p:pic>
        <p:nvPicPr>
          <p:cNvPr id="3" name="Picture 2" descr="Screen Clipping">
            <a:extLst>
              <a:ext uri="{FF2B5EF4-FFF2-40B4-BE49-F238E27FC236}">
                <a16:creationId xmlns:a16="http://schemas.microsoft.com/office/drawing/2014/main" id="{C0D46E10-0C46-DC7C-D64F-83CFCBBBD5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5" name="Content Placeholder 2">
            <a:extLst>
              <a:ext uri="{FF2B5EF4-FFF2-40B4-BE49-F238E27FC236}">
                <a16:creationId xmlns:a16="http://schemas.microsoft.com/office/drawing/2014/main" id="{B9B317B6-C1BE-DA7A-2F60-BB5AEF577BE2}"/>
              </a:ext>
            </a:extLst>
          </p:cNvPr>
          <p:cNvSpPr txBox="1">
            <a:spLocks/>
          </p:cNvSpPr>
          <p:nvPr/>
        </p:nvSpPr>
        <p:spPr bwMode="auto">
          <a:xfrm>
            <a:off x="100853" y="1430332"/>
            <a:ext cx="11990294" cy="5123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067" dirty="0">
                <a:solidFill>
                  <a:schemeClr val="tx1">
                    <a:lumMod val="75000"/>
                    <a:lumOff val="25000"/>
                  </a:schemeClr>
                </a:solidFill>
              </a:rPr>
              <a:t>Expect questions from employees as tax filing season kicks off</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067" dirty="0">
                <a:solidFill>
                  <a:schemeClr val="tx1">
                    <a:lumMod val="75000"/>
                    <a:lumOff val="25000"/>
                  </a:schemeClr>
                </a:solidFill>
              </a:rPr>
              <a:t>Considerations for all employers:</a:t>
            </a:r>
          </a:p>
          <a:p>
            <a:pPr marL="914446" lvl="1" indent="-420180" defTabSz="914446">
              <a:spcBef>
                <a:spcPts val="0"/>
              </a:spcBef>
              <a:spcAft>
                <a:spcPts val="600"/>
              </a:spcAft>
              <a:buClr>
                <a:srgbClr val="3D676F"/>
              </a:buClr>
              <a:buSzPct val="90000"/>
              <a:buFont typeface="Wingdings" panose="05000000000000000000" pitchFamily="2" charset="2"/>
              <a:buChar char="Ø"/>
              <a:defRPr/>
            </a:pPr>
            <a:r>
              <a:rPr lang="en-US" sz="2000" b="0" dirty="0">
                <a:solidFill>
                  <a:schemeClr val="tx1">
                    <a:lumMod val="75000"/>
                    <a:lumOff val="25000"/>
                  </a:schemeClr>
                </a:solidFill>
                <a:latin typeface="Arial" panose="020B0604020202020204" pitchFamily="34" charset="0"/>
                <a:cs typeface="Arial" panose="020B0604020202020204" pitchFamily="34" charset="0"/>
              </a:rPr>
              <a:t>May want to consider more aggressively </a:t>
            </a:r>
            <a:r>
              <a:rPr lang="en-US" sz="2000" b="0" dirty="0">
                <a:solidFill>
                  <a:srgbClr val="58878F"/>
                </a:solidFill>
                <a:latin typeface="Arial" panose="020B0604020202020204" pitchFamily="34" charset="0"/>
                <a:cs typeface="Arial" panose="020B0604020202020204" pitchFamily="34" charset="0"/>
              </a:rPr>
              <a:t>pushing voluntary or mandatory overtime </a:t>
            </a:r>
            <a:r>
              <a:rPr lang="en-US" sz="2000" b="0" dirty="0">
                <a:solidFill>
                  <a:schemeClr val="tx1">
                    <a:lumMod val="75000"/>
                    <a:lumOff val="25000"/>
                  </a:schemeClr>
                </a:solidFill>
                <a:latin typeface="Arial" panose="020B0604020202020204" pitchFamily="34" charset="0"/>
                <a:cs typeface="Arial" panose="020B0604020202020204" pitchFamily="34" charset="0"/>
              </a:rPr>
              <a:t>for FLSA non-exempt employees or considering ways to expand eligibility for overtime deductions</a:t>
            </a:r>
          </a:p>
          <a:p>
            <a:pPr marL="1445756" lvl="2" indent="-343976" defTabSz="914446">
              <a:spcBef>
                <a:spcPts val="0"/>
              </a:spcBef>
              <a:spcAft>
                <a:spcPts val="600"/>
              </a:spcAft>
              <a:buClr>
                <a:srgbClr val="3D676F"/>
              </a:buClr>
              <a:buSzPct val="90000"/>
              <a:buFont typeface="Courier New" panose="02070309020205020404" pitchFamily="49" charset="0"/>
              <a:buChar char="o"/>
              <a:defRPr/>
            </a:pPr>
            <a:r>
              <a:rPr lang="en-US" sz="1800" b="0" i="1" dirty="0">
                <a:solidFill>
                  <a:schemeClr val="tx1">
                    <a:lumMod val="75000"/>
                    <a:lumOff val="25000"/>
                  </a:schemeClr>
                </a:solidFill>
                <a:latin typeface="Arial" panose="020B0604020202020204" pitchFamily="34" charset="0"/>
                <a:cs typeface="Arial" panose="020B0604020202020204" pitchFamily="34" charset="0"/>
              </a:rPr>
              <a:t>E.g.</a:t>
            </a:r>
            <a:r>
              <a:rPr lang="en-US" sz="1800" b="0" dirty="0">
                <a:solidFill>
                  <a:schemeClr val="tx1">
                    <a:lumMod val="75000"/>
                    <a:lumOff val="25000"/>
                  </a:schemeClr>
                </a:solidFill>
                <a:latin typeface="Arial" panose="020B0604020202020204" pitchFamily="34" charset="0"/>
                <a:cs typeface="Arial" panose="020B0604020202020204" pitchFamily="34" charset="0"/>
              </a:rPr>
              <a:t>, </a:t>
            </a:r>
            <a:r>
              <a:rPr lang="en-US" sz="1800" b="0" dirty="0">
                <a:solidFill>
                  <a:srgbClr val="58878F"/>
                </a:solidFill>
                <a:latin typeface="Arial" panose="020B0604020202020204" pitchFamily="34" charset="0"/>
                <a:cs typeface="Arial" panose="020B0604020202020204" pitchFamily="34" charset="0"/>
              </a:rPr>
              <a:t>revisit salaried exempt FLSA classifications</a:t>
            </a:r>
            <a:r>
              <a:rPr lang="en-US" sz="1800" b="0" dirty="0">
                <a:solidFill>
                  <a:schemeClr val="tx1">
                    <a:lumMod val="75000"/>
                    <a:lumOff val="25000"/>
                  </a:schemeClr>
                </a:solidFill>
                <a:latin typeface="Arial" panose="020B0604020202020204" pitchFamily="34" charset="0"/>
                <a:cs typeface="Arial" panose="020B0604020202020204" pitchFamily="34" charset="0"/>
              </a:rPr>
              <a:t>—particularly those that are close to the FLSA’s minimum salary level—to reclassify employees as non-exempt and provide more “qualified overtime compensation.”</a:t>
            </a:r>
          </a:p>
          <a:p>
            <a:pPr marL="914446" lvl="1" indent="-420180" defTabSz="914446">
              <a:spcBef>
                <a:spcPts val="0"/>
              </a:spcBef>
              <a:spcAft>
                <a:spcPts val="600"/>
              </a:spcAft>
              <a:buClr>
                <a:srgbClr val="3D676F"/>
              </a:buClr>
              <a:buSzPct val="90000"/>
              <a:buFont typeface="Wingdings" panose="05000000000000000000" pitchFamily="2" charset="2"/>
              <a:buChar char="Ø"/>
              <a:defRPr/>
            </a:pPr>
            <a:r>
              <a:rPr lang="en-US" sz="2000" b="0" dirty="0">
                <a:solidFill>
                  <a:schemeClr val="tx1">
                    <a:lumMod val="75000"/>
                    <a:lumOff val="25000"/>
                  </a:schemeClr>
                </a:solidFill>
                <a:latin typeface="Arial" panose="020B0604020202020204" pitchFamily="34" charset="0"/>
                <a:cs typeface="Arial" panose="020B0604020202020204" pitchFamily="34" charset="0"/>
              </a:rPr>
              <a:t>Examine best ways to ensure accurate payroll reporting of “</a:t>
            </a:r>
            <a:r>
              <a:rPr lang="en-US" sz="2000" b="0" dirty="0">
                <a:solidFill>
                  <a:srgbClr val="58878F"/>
                </a:solidFill>
                <a:latin typeface="Arial" panose="020B0604020202020204" pitchFamily="34" charset="0"/>
                <a:cs typeface="Arial" panose="020B0604020202020204" pitchFamily="34" charset="0"/>
              </a:rPr>
              <a:t>qualified overtime compensation</a:t>
            </a:r>
            <a:r>
              <a:rPr lang="en-US" sz="2000" b="0" dirty="0">
                <a:solidFill>
                  <a:schemeClr val="tx1">
                    <a:lumMod val="75000"/>
                    <a:lumOff val="25000"/>
                  </a:schemeClr>
                </a:solidFill>
                <a:latin typeface="Arial" panose="020B0604020202020204" pitchFamily="34" charset="0"/>
                <a:cs typeface="Arial" panose="020B0604020202020204" pitchFamily="34" charset="0"/>
              </a:rPr>
              <a:t>” on W-2s</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067" dirty="0">
                <a:solidFill>
                  <a:schemeClr val="tx1">
                    <a:lumMod val="75000"/>
                    <a:lumOff val="25000"/>
                  </a:schemeClr>
                </a:solidFill>
              </a:rPr>
              <a:t>Additional consideration for employers with jobs eligible for tips:</a:t>
            </a:r>
          </a:p>
          <a:p>
            <a:pPr marL="914446" lvl="1" indent="-420180" defTabSz="914446">
              <a:spcBef>
                <a:spcPts val="0"/>
              </a:spcBef>
              <a:spcAft>
                <a:spcPts val="600"/>
              </a:spcAft>
              <a:buClr>
                <a:srgbClr val="3D676F"/>
              </a:buClr>
              <a:buSzPct val="90000"/>
              <a:buFont typeface="Wingdings" panose="05000000000000000000" pitchFamily="2" charset="2"/>
              <a:buChar char="Ø"/>
              <a:defRPr/>
            </a:pPr>
            <a:r>
              <a:rPr lang="en-US" sz="2000" b="0" dirty="0">
                <a:solidFill>
                  <a:schemeClr val="tx1">
                    <a:lumMod val="75000"/>
                    <a:lumOff val="25000"/>
                  </a:schemeClr>
                </a:solidFill>
                <a:latin typeface="Arial" panose="020B0604020202020204" pitchFamily="34" charset="0"/>
                <a:cs typeface="Arial" panose="020B0604020202020204" pitchFamily="34" charset="0"/>
              </a:rPr>
              <a:t>May be worthwhile to consider more aggressively recommending tips to customers, or ways to expand or enhance qualified tip pools</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106771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E1084-EEF7-AE5D-D3D8-4586DDB3CA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4C27A1-40B0-F5D2-871B-510A0B6846F1}"/>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telemedicine safe harbor</a:t>
            </a:r>
          </a:p>
        </p:txBody>
      </p:sp>
      <p:pic>
        <p:nvPicPr>
          <p:cNvPr id="3" name="Picture 2" descr="Screen Clipping">
            <a:extLst>
              <a:ext uri="{FF2B5EF4-FFF2-40B4-BE49-F238E27FC236}">
                <a16:creationId xmlns:a16="http://schemas.microsoft.com/office/drawing/2014/main" id="{FEDEC8C3-DF36-1CC6-621A-501C6B04CB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4" name="Content Placeholder 2">
            <a:extLst>
              <a:ext uri="{FF2B5EF4-FFF2-40B4-BE49-F238E27FC236}">
                <a16:creationId xmlns:a16="http://schemas.microsoft.com/office/drawing/2014/main" id="{899D7127-212C-2A96-856F-8801DB51EDE6}"/>
              </a:ext>
            </a:extLst>
          </p:cNvPr>
          <p:cNvSpPr txBox="1">
            <a:spLocks/>
          </p:cNvSpPr>
          <p:nvPr/>
        </p:nvSpPr>
        <p:spPr bwMode="auto">
          <a:xfrm>
            <a:off x="443753" y="1497741"/>
            <a:ext cx="11497235" cy="421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lnSpc>
                <a:spcPct val="95000"/>
              </a:lnSpc>
              <a:spcBef>
                <a:spcPts val="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The Telemedicine HSA-eligibility safe harbor is now permanent</a:t>
            </a:r>
          </a:p>
          <a:p>
            <a:pPr marL="914446" lvl="1" indent="-420180" defTabSz="914446">
              <a:lnSpc>
                <a:spcPct val="95000"/>
              </a:lnSpc>
              <a:spcBef>
                <a:spcPts val="0"/>
              </a:spcBef>
              <a:spcAft>
                <a:spcPts val="333"/>
              </a:spcAft>
              <a:buClr>
                <a:srgbClr val="3D676F"/>
              </a:buClr>
              <a:buSzPct val="90000"/>
              <a:buFont typeface="Wingdings" panose="05000000000000000000" pitchFamily="2" charset="2"/>
              <a:buChar char="Ø"/>
              <a:defRPr/>
            </a:pPr>
            <a:r>
              <a:rPr lang="en-US" sz="2133" b="0" dirty="0">
                <a:solidFill>
                  <a:schemeClr val="tx1">
                    <a:lumMod val="75000"/>
                    <a:lumOff val="25000"/>
                  </a:schemeClr>
                </a:solidFill>
                <a:latin typeface="Arial" panose="020B0604020202020204" pitchFamily="34" charset="0"/>
                <a:cs typeface="Arial" panose="020B0604020202020204" pitchFamily="34" charset="0"/>
              </a:rPr>
              <a:t>Before the Act was passed, the prior temporary safe harbor, which allowed employers to provide telemedicine at no cost to employees without disqualifying them from HSA eligibility, expired at the end of 2024</a:t>
            </a:r>
          </a:p>
          <a:p>
            <a:pPr marL="461986" indent="-461986" defTabSz="914446">
              <a:lnSpc>
                <a:spcPct val="95000"/>
              </a:lnSpc>
              <a:spcBef>
                <a:spcPts val="60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High-deductible health plans (“HDHPs”) can now cover telemedicine and other remote care services </a:t>
            </a:r>
            <a:r>
              <a:rPr lang="en-US" sz="2267" dirty="0">
                <a:solidFill>
                  <a:srgbClr val="58878F"/>
                </a:solidFill>
              </a:rPr>
              <a:t>before the minimum HDHP deductible is satisfied </a:t>
            </a:r>
            <a:r>
              <a:rPr lang="en-US" sz="2267" dirty="0">
                <a:solidFill>
                  <a:schemeClr val="tx1">
                    <a:lumMod val="75000"/>
                    <a:lumOff val="25000"/>
                  </a:schemeClr>
                </a:solidFill>
              </a:rPr>
              <a:t>without losing HDHP status / HSA-eligibility</a:t>
            </a:r>
          </a:p>
          <a:p>
            <a:pPr marL="461986" indent="-461986" defTabSz="914446">
              <a:lnSpc>
                <a:spcPct val="95000"/>
              </a:lnSpc>
              <a:spcBef>
                <a:spcPts val="600"/>
              </a:spcBef>
              <a:spcAft>
                <a:spcPts val="600"/>
              </a:spcAft>
              <a:buClr>
                <a:srgbClr val="3D676F"/>
              </a:buClr>
              <a:buSzPct val="90000"/>
              <a:buFont typeface="Arial" panose="020B0604020202020204" pitchFamily="34" charset="0"/>
              <a:buChar char="►"/>
              <a:defRPr/>
            </a:pPr>
            <a:r>
              <a:rPr lang="en-US" sz="2267" dirty="0">
                <a:solidFill>
                  <a:schemeClr val="tx1">
                    <a:lumMod val="75000"/>
                    <a:lumOff val="25000"/>
                  </a:schemeClr>
                </a:solidFill>
              </a:rPr>
              <a:t>New permanent safe harbor is retroactively effective for plan years beginning after December 31, 2024</a:t>
            </a:r>
          </a:p>
          <a:p>
            <a:pPr marL="914446" lvl="1" indent="-420180" defTabSz="914446">
              <a:lnSpc>
                <a:spcPct val="95000"/>
              </a:lnSpc>
              <a:spcBef>
                <a:spcPts val="0"/>
              </a:spcBef>
              <a:spcAft>
                <a:spcPts val="0"/>
              </a:spcAft>
              <a:buClr>
                <a:srgbClr val="3D676F"/>
              </a:buClr>
              <a:buSzPct val="90000"/>
              <a:buFont typeface="Wingdings" panose="05000000000000000000" pitchFamily="2" charset="2"/>
              <a:buChar char="Ø"/>
              <a:defRPr/>
            </a:pPr>
            <a:r>
              <a:rPr lang="en-US" sz="2133" b="0" dirty="0">
                <a:solidFill>
                  <a:schemeClr val="tx1">
                    <a:lumMod val="75000"/>
                    <a:lumOff val="25000"/>
                  </a:schemeClr>
                </a:solidFill>
                <a:latin typeface="Arial" panose="020B0604020202020204" pitchFamily="34" charset="0"/>
                <a:cs typeface="Arial" panose="020B0604020202020204" pitchFamily="34" charset="0"/>
              </a:rPr>
              <a:t>Retroactive effectivity closes any gap that might have existed when previous temporary safe harbor expired</a:t>
            </a:r>
            <a:endParaRPr lang="en-US" sz="2133" b="0" dirty="0">
              <a:solidFill>
                <a:schemeClr val="tx1">
                  <a:lumMod val="75000"/>
                  <a:lumOff val="25000"/>
                </a:schemeClr>
              </a:solidFill>
            </a:endParaRPr>
          </a:p>
        </p:txBody>
      </p:sp>
    </p:spTree>
    <p:extLst>
      <p:ext uri="{BB962C8B-B14F-4D97-AF65-F5344CB8AC3E}">
        <p14:creationId xmlns:p14="http://schemas.microsoft.com/office/powerpoint/2010/main" val="1576225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0F478-9740-3A26-7F11-654072752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19C39-E0AE-38F2-DB13-4B381841A980}"/>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student loan reimbursements</a:t>
            </a:r>
          </a:p>
        </p:txBody>
      </p:sp>
      <p:pic>
        <p:nvPicPr>
          <p:cNvPr id="3" name="Picture 2" descr="Screen Clipping">
            <a:extLst>
              <a:ext uri="{FF2B5EF4-FFF2-40B4-BE49-F238E27FC236}">
                <a16:creationId xmlns:a16="http://schemas.microsoft.com/office/drawing/2014/main" id="{74E186F7-B60D-0163-16A3-12456EBFCD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5" name="Content Placeholder 2">
            <a:extLst>
              <a:ext uri="{FF2B5EF4-FFF2-40B4-BE49-F238E27FC236}">
                <a16:creationId xmlns:a16="http://schemas.microsoft.com/office/drawing/2014/main" id="{735ACB13-0B15-BD32-DD5E-D086EBA9A10A}"/>
              </a:ext>
            </a:extLst>
          </p:cNvPr>
          <p:cNvSpPr txBox="1">
            <a:spLocks/>
          </p:cNvSpPr>
          <p:nvPr/>
        </p:nvSpPr>
        <p:spPr bwMode="auto">
          <a:xfrm>
            <a:off x="428065" y="1630273"/>
            <a:ext cx="11335870" cy="477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4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Under Code § 127(a), “educational assistance” provided under employer’s qualified educational assistance program is excluded from employee’s income up to $5,250 per year</a:t>
            </a:r>
          </a:p>
          <a:p>
            <a:pPr marL="461986" indent="-461986" defTabSz="914446">
              <a:spcBef>
                <a:spcPts val="0"/>
              </a:spcBef>
              <a:spcAft>
                <a:spcPts val="4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Act also allows employers to reimburse employees up to $5,250 per year for </a:t>
            </a:r>
            <a:r>
              <a:rPr lang="en-US" sz="2133" u="sng" dirty="0">
                <a:solidFill>
                  <a:srgbClr val="58878F"/>
                </a:solidFill>
              </a:rPr>
              <a:t>student loan payments</a:t>
            </a:r>
            <a:r>
              <a:rPr lang="en-US" sz="2133" dirty="0">
                <a:solidFill>
                  <a:srgbClr val="58878F"/>
                </a:solidFill>
              </a:rPr>
              <a:t> </a:t>
            </a:r>
            <a:r>
              <a:rPr lang="en-US" sz="2133" dirty="0">
                <a:solidFill>
                  <a:schemeClr val="tx1">
                    <a:lumMod val="75000"/>
                    <a:lumOff val="25000"/>
                  </a:schemeClr>
                </a:solidFill>
              </a:rPr>
              <a:t>tax-free to employees</a:t>
            </a:r>
          </a:p>
          <a:p>
            <a:pPr marL="914446" lvl="1" indent="-420180" defTabSz="914446">
              <a:spcBef>
                <a:spcPts val="0"/>
              </a:spcBef>
              <a:spcAft>
                <a:spcPts val="400"/>
              </a:spcAft>
              <a:buClr>
                <a:srgbClr val="3D676F"/>
              </a:buClr>
              <a:buSzPct val="90000"/>
              <a:buFont typeface="Wingdings" panose="05000000000000000000" pitchFamily="2" charset="2"/>
              <a:buChar char="Ø"/>
              <a:defRPr/>
            </a:pPr>
            <a:r>
              <a:rPr lang="en-US" sz="2133" b="0" dirty="0">
                <a:solidFill>
                  <a:schemeClr val="tx1">
                    <a:lumMod val="75000"/>
                    <a:lumOff val="25000"/>
                  </a:schemeClr>
                </a:solidFill>
                <a:latin typeface="Arial" panose="020B0604020202020204" pitchFamily="34" charset="0"/>
                <a:cs typeface="Arial" panose="020B0604020202020204" pitchFamily="34" charset="0"/>
              </a:rPr>
              <a:t>Makes permanent temporary provisions implemented under the Coronavirus Aid, Relief, and Economic Security Act (CARES) Act in 2020, where were set to expire at the end of 2025</a:t>
            </a:r>
          </a:p>
          <a:p>
            <a:pPr marL="461986" indent="-461986" defTabSz="914446">
              <a:spcBef>
                <a:spcPts val="0"/>
              </a:spcBef>
              <a:spcAft>
                <a:spcPts val="4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Additionally, going forward, the </a:t>
            </a:r>
            <a:r>
              <a:rPr lang="en-US" sz="2133" u="sng" dirty="0">
                <a:solidFill>
                  <a:schemeClr val="tx1">
                    <a:lumMod val="75000"/>
                    <a:lumOff val="25000"/>
                  </a:schemeClr>
                </a:solidFill>
              </a:rPr>
              <a:t>$5,250 per year cap</a:t>
            </a:r>
            <a:r>
              <a:rPr lang="en-US" sz="2133" dirty="0">
                <a:solidFill>
                  <a:schemeClr val="tx1">
                    <a:lumMod val="75000"/>
                    <a:lumOff val="25000"/>
                  </a:schemeClr>
                </a:solidFill>
              </a:rPr>
              <a:t> will be </a:t>
            </a:r>
            <a:r>
              <a:rPr lang="en-US" sz="2133" u="sng" dirty="0">
                <a:solidFill>
                  <a:schemeClr val="tx1">
                    <a:lumMod val="75000"/>
                    <a:lumOff val="25000"/>
                  </a:schemeClr>
                </a:solidFill>
              </a:rPr>
              <a:t>adjusted annually for inflation</a:t>
            </a:r>
          </a:p>
        </p:txBody>
      </p:sp>
    </p:spTree>
    <p:extLst>
      <p:ext uri="{BB962C8B-B14F-4D97-AF65-F5344CB8AC3E}">
        <p14:creationId xmlns:p14="http://schemas.microsoft.com/office/powerpoint/2010/main" val="1735253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B962A-5DB2-78AB-0E62-920DE46CC5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728E9-78F6-B065-B1B2-B3413FDDAE97}"/>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Ob3 – dependent care assistance programs</a:t>
            </a:r>
          </a:p>
        </p:txBody>
      </p:sp>
      <p:pic>
        <p:nvPicPr>
          <p:cNvPr id="3" name="Picture 2" descr="Screen Clipping">
            <a:extLst>
              <a:ext uri="{FF2B5EF4-FFF2-40B4-BE49-F238E27FC236}">
                <a16:creationId xmlns:a16="http://schemas.microsoft.com/office/drawing/2014/main" id="{CEA4197A-5C0E-01B0-13C1-9A33599C0F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4" name="Content Placeholder 2">
            <a:extLst>
              <a:ext uri="{FF2B5EF4-FFF2-40B4-BE49-F238E27FC236}">
                <a16:creationId xmlns:a16="http://schemas.microsoft.com/office/drawing/2014/main" id="{0A219856-A9CD-4564-974B-E6EA100ED999}"/>
              </a:ext>
            </a:extLst>
          </p:cNvPr>
          <p:cNvSpPr txBox="1">
            <a:spLocks/>
          </p:cNvSpPr>
          <p:nvPr/>
        </p:nvSpPr>
        <p:spPr bwMode="auto">
          <a:xfrm>
            <a:off x="347383" y="1550498"/>
            <a:ext cx="11497234" cy="5135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Act increases the maximum amount of benefits that can be excluded from income under a Dependent Care Assistance Program (“DCAP”) from $5,000 to $7,500 (from $2,500 to $3,750 for taxpayers who are married filing separately)</a:t>
            </a:r>
          </a:p>
          <a:p>
            <a:pPr marL="914446" lvl="1" indent="-420180" defTabSz="914446">
              <a:spcBef>
                <a:spcPts val="0"/>
              </a:spcBef>
              <a:spcAft>
                <a:spcPts val="400"/>
              </a:spcAft>
              <a:buClr>
                <a:srgbClr val="3D676F"/>
              </a:buClr>
              <a:buSzPct val="90000"/>
              <a:buFont typeface="Wingdings" panose="05000000000000000000" pitchFamily="2" charset="2"/>
              <a:buChar char="Ø"/>
              <a:defRPr/>
            </a:pPr>
            <a:r>
              <a:rPr lang="en-US" sz="2133" b="0" dirty="0">
                <a:solidFill>
                  <a:schemeClr val="tx1">
                    <a:lumMod val="75000"/>
                    <a:lumOff val="25000"/>
                  </a:schemeClr>
                </a:solidFill>
                <a:latin typeface="Arial" panose="020B0604020202020204" pitchFamily="34" charset="0"/>
                <a:cs typeface="Arial" panose="020B0604020202020204" pitchFamily="34" charset="0"/>
              </a:rPr>
              <a:t>Dependent care tax credit (“DCTC”) has also been enhanced</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The DCAP and DCTC changes apply to tax years beginning after 2025</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Changes have also been made to the child tax credit </a:t>
            </a:r>
            <a:br>
              <a:rPr lang="en-US" sz="2133" dirty="0">
                <a:solidFill>
                  <a:schemeClr val="tx1">
                    <a:lumMod val="75000"/>
                    <a:lumOff val="25000"/>
                  </a:schemeClr>
                </a:solidFill>
              </a:rPr>
            </a:br>
            <a:r>
              <a:rPr lang="en-US" sz="2133" dirty="0">
                <a:solidFill>
                  <a:schemeClr val="tx1">
                    <a:lumMod val="75000"/>
                    <a:lumOff val="25000"/>
                  </a:schemeClr>
                </a:solidFill>
              </a:rPr>
              <a:t>and other tax provisions that may be relevant when determining the federal tax savings from participating </a:t>
            </a:r>
            <a:br>
              <a:rPr lang="en-US" sz="2133" dirty="0">
                <a:solidFill>
                  <a:schemeClr val="tx1">
                    <a:lumMod val="75000"/>
                    <a:lumOff val="25000"/>
                  </a:schemeClr>
                </a:solidFill>
              </a:rPr>
            </a:br>
            <a:r>
              <a:rPr lang="en-US" sz="2133" dirty="0">
                <a:solidFill>
                  <a:schemeClr val="tx1">
                    <a:lumMod val="75000"/>
                    <a:lumOff val="25000"/>
                  </a:schemeClr>
                </a:solidFill>
              </a:rPr>
              <a:t>in a DCAP vs. claiming the DCTC</a:t>
            </a:r>
          </a:p>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Act also enhances the credit available to employers that provide childcare services to employees</a:t>
            </a:r>
          </a:p>
        </p:txBody>
      </p:sp>
    </p:spTree>
    <p:extLst>
      <p:ext uri="{BB962C8B-B14F-4D97-AF65-F5344CB8AC3E}">
        <p14:creationId xmlns:p14="http://schemas.microsoft.com/office/powerpoint/2010/main" val="566752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1B999-03D8-4B83-AC03-46252FB27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B967FA-6BA8-5BC7-DC21-DE3D2A0E9F60}"/>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Federal contractor compliance changes</a:t>
            </a:r>
          </a:p>
        </p:txBody>
      </p:sp>
      <p:pic>
        <p:nvPicPr>
          <p:cNvPr id="3" name="Picture 2" descr="Screen Clipping">
            <a:extLst>
              <a:ext uri="{FF2B5EF4-FFF2-40B4-BE49-F238E27FC236}">
                <a16:creationId xmlns:a16="http://schemas.microsoft.com/office/drawing/2014/main" id="{E461F37F-34D2-C7E3-98B4-316C45054A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5" name="Content Placeholder 2">
            <a:extLst>
              <a:ext uri="{FF2B5EF4-FFF2-40B4-BE49-F238E27FC236}">
                <a16:creationId xmlns:a16="http://schemas.microsoft.com/office/drawing/2014/main" id="{9801777D-05AD-05E6-1FAB-409F5954880C}"/>
              </a:ext>
            </a:extLst>
          </p:cNvPr>
          <p:cNvSpPr txBox="1">
            <a:spLocks/>
          </p:cNvSpPr>
          <p:nvPr/>
        </p:nvSpPr>
        <p:spPr bwMode="auto">
          <a:xfrm>
            <a:off x="304800" y="1403709"/>
            <a:ext cx="11049000" cy="5454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End of Women &amp; Minority Affirmative Action Plans</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000" dirty="0">
                <a:solidFill>
                  <a:schemeClr val="tx1">
                    <a:lumMod val="75000"/>
                    <a:lumOff val="25000"/>
                  </a:schemeClr>
                </a:solidFill>
              </a:rPr>
              <a:t>Executive Order 14173 “Ending Illegal Discrimination and Restoring Merit Based Opportunity” eliminated all obligations under Executive Order 11246, including OFCCP regulations</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Race and Gender Self-Identification Upon Application</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Action Oriented Programs and Outreach</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Affirmative Action Plans</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Adverse Impact Analysis</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Compensation Analysis</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000" dirty="0">
                <a:solidFill>
                  <a:schemeClr val="tx1">
                    <a:lumMod val="75000"/>
                    <a:lumOff val="25000"/>
                  </a:schemeClr>
                </a:solidFill>
              </a:rPr>
              <a:t>Obligations Under the VEVRAA and Section 503 of the Rehabilitation Act Remain:</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Disabled/Vets Voluntary Self Identification</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Veterans and IWD Affirmative Action Plans</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Listing of Job Openings with state listing service</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1800" dirty="0"/>
              <a:t>Vets 4212 Filing</a:t>
            </a:r>
          </a:p>
          <a:p>
            <a:pPr marL="912812" lvl="2" indent="0" defTabSz="914446">
              <a:spcBef>
                <a:spcPts val="0"/>
              </a:spcBef>
              <a:spcAft>
                <a:spcPts val="600"/>
              </a:spcAft>
              <a:buClr>
                <a:srgbClr val="3D676F"/>
              </a:buClr>
              <a:buSzPct val="90000"/>
              <a:buNone/>
              <a:defRPr/>
            </a:pPr>
            <a:endParaRPr lang="en-US" sz="1133" dirty="0">
              <a:solidFill>
                <a:schemeClr val="tx1">
                  <a:lumMod val="75000"/>
                  <a:lumOff val="25000"/>
                </a:schemeClr>
              </a:solidFill>
            </a:endParaRPr>
          </a:p>
          <a:p>
            <a:pPr marL="1374798" lvl="2" indent="-461986" defTabSz="914446">
              <a:spcBef>
                <a:spcPts val="0"/>
              </a:spcBef>
              <a:spcAft>
                <a:spcPts val="600"/>
              </a:spcAft>
              <a:buClr>
                <a:srgbClr val="3D676F"/>
              </a:buClr>
              <a:buSzPct val="90000"/>
              <a:buFont typeface="Arial" panose="020B0604020202020204" pitchFamily="34" charset="0"/>
              <a:buChar char="►"/>
              <a:defRPr/>
            </a:pPr>
            <a:endParaRPr lang="en-US" sz="1133" dirty="0"/>
          </a:p>
          <a:p>
            <a:pPr marL="1374798" lvl="2" indent="-461986" defTabSz="914446">
              <a:spcBef>
                <a:spcPts val="0"/>
              </a:spcBef>
              <a:spcAft>
                <a:spcPts val="600"/>
              </a:spcAft>
              <a:buClr>
                <a:srgbClr val="3D676F"/>
              </a:buClr>
              <a:buSzPct val="90000"/>
              <a:buFont typeface="Arial" panose="020B0604020202020204" pitchFamily="34" charset="0"/>
              <a:buChar char="►"/>
              <a:defRPr/>
            </a:pPr>
            <a:endParaRPr lang="en-US" sz="1733" dirty="0">
              <a:solidFill>
                <a:schemeClr val="tx1">
                  <a:lumMod val="75000"/>
                  <a:lumOff val="25000"/>
                </a:schemeClr>
              </a:solidFill>
            </a:endParaRPr>
          </a:p>
        </p:txBody>
      </p:sp>
    </p:spTree>
    <p:extLst>
      <p:ext uri="{BB962C8B-B14F-4D97-AF65-F5344CB8AC3E}">
        <p14:creationId xmlns:p14="http://schemas.microsoft.com/office/powerpoint/2010/main" val="997468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A3D76-BE1E-159F-DFB4-56F98B9B8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19F8A5-4AA1-4A11-ABB2-4D963338AF0F}"/>
              </a:ext>
            </a:extLst>
          </p:cNvPr>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Federal contractor compliance changes</a:t>
            </a:r>
          </a:p>
        </p:txBody>
      </p:sp>
      <p:pic>
        <p:nvPicPr>
          <p:cNvPr id="3" name="Picture 2" descr="Screen Clipping">
            <a:extLst>
              <a:ext uri="{FF2B5EF4-FFF2-40B4-BE49-F238E27FC236}">
                <a16:creationId xmlns:a16="http://schemas.microsoft.com/office/drawing/2014/main" id="{39F69F29-17E1-3BE5-ABF7-4751FE9742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4" name="Content Placeholder 2">
            <a:extLst>
              <a:ext uri="{FF2B5EF4-FFF2-40B4-BE49-F238E27FC236}">
                <a16:creationId xmlns:a16="http://schemas.microsoft.com/office/drawing/2014/main" id="{ABC0032E-8E71-50FE-1FE2-C9D1FA7E1E15}"/>
              </a:ext>
            </a:extLst>
          </p:cNvPr>
          <p:cNvSpPr txBox="1">
            <a:spLocks/>
          </p:cNvSpPr>
          <p:nvPr/>
        </p:nvSpPr>
        <p:spPr bwMode="auto">
          <a:xfrm>
            <a:off x="0" y="1418067"/>
            <a:ext cx="11967882" cy="5135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230188" indent="-230188" algn="l" rtl="0" eaLnBrk="1" fontAlgn="base" hangingPunct="1">
              <a:spcBef>
                <a:spcPct val="20000"/>
              </a:spcBef>
              <a:spcAft>
                <a:spcPct val="0"/>
              </a:spcAft>
              <a:buClr>
                <a:srgbClr val="C00000"/>
              </a:buClr>
              <a:buSzPct val="100000"/>
              <a:buFont typeface="Arial" panose="020B0604020202020204" pitchFamily="34" charset="0"/>
              <a:buChar char="▼"/>
              <a:defRPr lang="en-US" sz="1800" b="1" kern="1200" dirty="0" smtClean="0">
                <a:solidFill>
                  <a:schemeClr val="tx1">
                    <a:lumMod val="50000"/>
                    <a:lumOff val="50000"/>
                  </a:schemeClr>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tx1">
                  <a:lumMod val="50000"/>
                  <a:lumOff val="50000"/>
                </a:schemeClr>
              </a:buClr>
              <a:buSzPct val="75000"/>
              <a:buFont typeface="Arial" panose="020B0604020202020204" pitchFamily="34" charset="0"/>
              <a:buChar char="▼"/>
              <a:defRPr lang="en-US" sz="1600" b="1" kern="1200" dirty="0" smtClean="0">
                <a:solidFill>
                  <a:schemeClr val="tx1">
                    <a:lumMod val="50000"/>
                    <a:lumOff val="50000"/>
                  </a:schemeClr>
                </a:solidFill>
                <a:latin typeface="+mn-lt"/>
                <a:ea typeface="+mn-ea"/>
                <a:cs typeface="+mn-cs"/>
              </a:defRPr>
            </a:lvl2pPr>
            <a:lvl3pPr marL="11430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400" b="1" kern="1200" dirty="0" smtClean="0">
                <a:solidFill>
                  <a:schemeClr val="tx1">
                    <a:lumMod val="50000"/>
                    <a:lumOff val="50000"/>
                  </a:schemeClr>
                </a:solidFill>
                <a:latin typeface="+mn-lt"/>
                <a:ea typeface="+mn-ea"/>
                <a:cs typeface="+mn-cs"/>
              </a:defRPr>
            </a:lvl3pPr>
            <a:lvl4pPr marL="1600200" indent="-228600" algn="l" rtl="0" eaLnBrk="1" fontAlgn="base" hangingPunct="1">
              <a:spcBef>
                <a:spcPct val="20000"/>
              </a:spcBef>
              <a:spcAft>
                <a:spcPct val="0"/>
              </a:spcAft>
              <a:buClr>
                <a:schemeClr val="tx1">
                  <a:lumMod val="50000"/>
                  <a:lumOff val="50000"/>
                </a:schemeClr>
              </a:buClr>
              <a:buSzPct val="65000"/>
              <a:buFont typeface="Arial" panose="020B0604020202020204" pitchFamily="34" charset="0"/>
              <a:buChar char="▼"/>
              <a:defRPr lang="en-US" sz="1200" b="1" kern="1200" dirty="0" smtClean="0">
                <a:solidFill>
                  <a:schemeClr val="tx1">
                    <a:lumMod val="50000"/>
                    <a:lumOff val="50000"/>
                  </a:schemeClr>
                </a:solidFill>
                <a:latin typeface="+mn-lt"/>
                <a:ea typeface="+mn-ea"/>
                <a:cs typeface="+mn-cs"/>
              </a:defRPr>
            </a:lvl4pPr>
            <a:lvl5pPr marL="2057400" indent="-228600" algn="l" rtl="0" eaLnBrk="1" fontAlgn="base" hangingPunct="1">
              <a:spcBef>
                <a:spcPct val="20000"/>
              </a:spcBef>
              <a:spcAft>
                <a:spcPct val="0"/>
              </a:spcAft>
              <a:buClr>
                <a:schemeClr val="tx1">
                  <a:lumMod val="50000"/>
                  <a:lumOff val="50000"/>
                </a:schemeClr>
              </a:buClr>
              <a:buSzPct val="85000"/>
              <a:buFont typeface="Arial" panose="020B0604020202020204" pitchFamily="34" charset="0"/>
              <a:buChar char="▼"/>
              <a:defRPr lang="en-US" sz="1200" b="1" kern="1200" dirty="0">
                <a:solidFill>
                  <a:schemeClr val="tx1">
                    <a:lumMod val="50000"/>
                    <a:lumOff val="50000"/>
                  </a:schemeClr>
                </a:solidFill>
                <a:latin typeface="+mn-lt"/>
                <a:ea typeface="+mn-ea"/>
                <a:cs typeface="+mn-cs"/>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86" indent="-461986" defTabSz="914446">
              <a:spcBef>
                <a:spcPts val="0"/>
              </a:spcBef>
              <a:spcAft>
                <a:spcPts val="600"/>
              </a:spcAft>
              <a:buClr>
                <a:srgbClr val="3D676F"/>
              </a:buClr>
              <a:buSzPct val="90000"/>
              <a:buFont typeface="Arial" panose="020B0604020202020204" pitchFamily="34" charset="0"/>
              <a:buChar char="►"/>
              <a:defRPr/>
            </a:pPr>
            <a:r>
              <a:rPr lang="en-US" sz="2133" dirty="0">
                <a:solidFill>
                  <a:schemeClr val="tx1">
                    <a:lumMod val="75000"/>
                    <a:lumOff val="25000"/>
                  </a:schemeClr>
                </a:solidFill>
              </a:rPr>
              <a:t>OFCCP Proposes Rules to Further Reduce Affirmative Action Obligations (July 1, 2025)</a:t>
            </a:r>
          </a:p>
          <a:p>
            <a:pPr marL="974748" lvl="1" indent="-461986" defTabSz="914446">
              <a:spcBef>
                <a:spcPts val="0"/>
              </a:spcBef>
              <a:spcAft>
                <a:spcPts val="600"/>
              </a:spcAft>
              <a:buClr>
                <a:srgbClr val="3D676F"/>
              </a:buClr>
              <a:buSzPct val="90000"/>
              <a:buFont typeface="Arial" panose="020B0604020202020204" pitchFamily="34" charset="0"/>
              <a:buChar char="►"/>
              <a:defRPr/>
            </a:pPr>
            <a:r>
              <a:rPr lang="en-US" sz="2400" dirty="0">
                <a:solidFill>
                  <a:schemeClr val="tx1">
                    <a:lumMod val="65000"/>
                    <a:lumOff val="35000"/>
                  </a:schemeClr>
                </a:solidFill>
              </a:rPr>
              <a:t>Proposed Rules Would</a:t>
            </a:r>
            <a:r>
              <a:rPr lang="en-US" sz="2400" b="0" dirty="0">
                <a:solidFill>
                  <a:schemeClr val="tx1">
                    <a:lumMod val="65000"/>
                    <a:lumOff val="35000"/>
                  </a:schemeClr>
                </a:solidFill>
              </a:rPr>
              <a:t>:</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2400" dirty="0"/>
              <a:t>Eliminate</a:t>
            </a:r>
            <a:r>
              <a:rPr lang="en-US" sz="2400" b="0" dirty="0"/>
              <a:t> the obligation to invite applicants and employees to self-identify as individuals with disabilities (but maintain the obligation to invite applicants to identify as veterans) </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2400" dirty="0"/>
              <a:t>Eliminate </a:t>
            </a:r>
            <a:r>
              <a:rPr lang="en-US" sz="2400" b="0" dirty="0"/>
              <a:t>the utilization goal requirements for individuals with disabilities (now 7%)</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2400" dirty="0"/>
              <a:t>Leave in place </a:t>
            </a:r>
            <a:r>
              <a:rPr lang="en-US" sz="2400" b="0" dirty="0"/>
              <a:t>the obligations under VEVRAA and Section 503 to engaged in outreach, recruitment activities geared toward veterans and the disabled, and continue to maintain affirmative action programs</a:t>
            </a:r>
          </a:p>
          <a:p>
            <a:pPr marL="1374798" lvl="2" indent="-461986" defTabSz="914446">
              <a:spcBef>
                <a:spcPts val="0"/>
              </a:spcBef>
              <a:spcAft>
                <a:spcPts val="600"/>
              </a:spcAft>
              <a:buClr>
                <a:srgbClr val="3D676F"/>
              </a:buClr>
              <a:buSzPct val="90000"/>
              <a:buFont typeface="Arial" panose="020B0604020202020204" pitchFamily="34" charset="0"/>
              <a:buChar char="►"/>
              <a:defRPr/>
            </a:pPr>
            <a:r>
              <a:rPr lang="en-US" sz="2400" b="0" dirty="0"/>
              <a:t>Public comment period expired September 2, 2025, and we await final regulations (likely in 2026)</a:t>
            </a:r>
            <a:endParaRPr lang="en-US" sz="2400" dirty="0"/>
          </a:p>
          <a:p>
            <a:pPr marL="912812" lvl="2" indent="0" defTabSz="914446">
              <a:spcBef>
                <a:spcPts val="0"/>
              </a:spcBef>
              <a:spcAft>
                <a:spcPts val="600"/>
              </a:spcAft>
              <a:buClr>
                <a:srgbClr val="3D676F"/>
              </a:buClr>
              <a:buSzPct val="90000"/>
              <a:buNone/>
              <a:defRPr/>
            </a:pPr>
            <a:endParaRPr lang="en-US" sz="1133" dirty="0">
              <a:solidFill>
                <a:schemeClr val="tx1">
                  <a:lumMod val="75000"/>
                  <a:lumOff val="25000"/>
                </a:schemeClr>
              </a:solidFill>
            </a:endParaRPr>
          </a:p>
          <a:p>
            <a:pPr marL="1374798" lvl="2" indent="-461986" defTabSz="914446">
              <a:spcBef>
                <a:spcPts val="0"/>
              </a:spcBef>
              <a:spcAft>
                <a:spcPts val="600"/>
              </a:spcAft>
              <a:buClr>
                <a:srgbClr val="3D676F"/>
              </a:buClr>
              <a:buSzPct val="90000"/>
              <a:buFont typeface="Arial" panose="020B0604020202020204" pitchFamily="34" charset="0"/>
              <a:buChar char="►"/>
              <a:defRPr/>
            </a:pPr>
            <a:endParaRPr lang="en-US" sz="1133" dirty="0"/>
          </a:p>
          <a:p>
            <a:pPr marL="1374798" lvl="2" indent="-461986" defTabSz="914446">
              <a:spcBef>
                <a:spcPts val="0"/>
              </a:spcBef>
              <a:spcAft>
                <a:spcPts val="600"/>
              </a:spcAft>
              <a:buClr>
                <a:srgbClr val="3D676F"/>
              </a:buClr>
              <a:buSzPct val="90000"/>
              <a:buFont typeface="Arial" panose="020B0604020202020204" pitchFamily="34" charset="0"/>
              <a:buChar char="►"/>
              <a:defRPr/>
            </a:pPr>
            <a:endParaRPr lang="en-US" sz="1733" dirty="0">
              <a:solidFill>
                <a:schemeClr val="tx1">
                  <a:lumMod val="75000"/>
                  <a:lumOff val="25000"/>
                </a:schemeClr>
              </a:solidFill>
            </a:endParaRPr>
          </a:p>
        </p:txBody>
      </p:sp>
    </p:spTree>
    <p:extLst>
      <p:ext uri="{BB962C8B-B14F-4D97-AF65-F5344CB8AC3E}">
        <p14:creationId xmlns:p14="http://schemas.microsoft.com/office/powerpoint/2010/main" val="23058616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607CD-C995-4D24-A681-724719773778}"/>
              </a:ext>
            </a:extLst>
          </p:cNvPr>
          <p:cNvSpPr>
            <a:spLocks noGrp="1"/>
          </p:cNvSpPr>
          <p:nvPr>
            <p:ph type="title"/>
          </p:nvPr>
        </p:nvSpPr>
        <p:spPr/>
        <p:txBody>
          <a:bodyPr/>
          <a:lstStyle/>
          <a:p>
            <a:pPr algn="ctr"/>
            <a:r>
              <a:rPr lang="en-US" cap="all" dirty="0">
                <a:solidFill>
                  <a:schemeClr val="tx1">
                    <a:lumMod val="65000"/>
                    <a:lumOff val="35000"/>
                  </a:schemeClr>
                </a:solidFill>
                <a:latin typeface="Arial"/>
                <a:cs typeface="Arial"/>
              </a:rPr>
              <a:t>Employee benefits litigation</a:t>
            </a:r>
            <a:endParaRPr lang="en-US" dirty="0"/>
          </a:p>
        </p:txBody>
      </p:sp>
      <p:sp>
        <p:nvSpPr>
          <p:cNvPr id="4" name="Content Placeholder 2">
            <a:extLst>
              <a:ext uri="{FF2B5EF4-FFF2-40B4-BE49-F238E27FC236}">
                <a16:creationId xmlns:a16="http://schemas.microsoft.com/office/drawing/2014/main" id="{69903CF7-BBDE-4E13-9D9C-813D8850A4F6}"/>
              </a:ext>
            </a:extLst>
          </p:cNvPr>
          <p:cNvSpPr>
            <a:spLocks noGrp="1"/>
          </p:cNvSpPr>
          <p:nvPr>
            <p:ph idx="1"/>
          </p:nvPr>
        </p:nvSpPr>
        <p:spPr>
          <a:xfrm>
            <a:off x="436229" y="1881516"/>
            <a:ext cx="10917571" cy="4638139"/>
          </a:xfrm>
        </p:spPr>
        <p:txBody>
          <a:bodyPr>
            <a:normAutofit/>
          </a:bodyPr>
          <a:lstStyle/>
          <a:p>
            <a:pPr>
              <a:buClr>
                <a:srgbClr val="58878F"/>
              </a:buClr>
              <a:buSzPct val="75000"/>
              <a:buFont typeface="Wingdings" panose="05000000000000000000" pitchFamily="2" charset="2"/>
              <a:buChar char="Ø"/>
            </a:pPr>
            <a:r>
              <a:rPr lang="en-US" dirty="0">
                <a:latin typeface="Arial" panose="020B0604020202020204" pitchFamily="34" charset="0"/>
                <a:cs typeface="Arial" panose="020B0604020202020204" pitchFamily="34" charset="0"/>
              </a:rPr>
              <a:t>Rising trend in litigation against employers alleging fiduciary duty violations </a:t>
            </a:r>
          </a:p>
          <a:p>
            <a:pPr lvl="1">
              <a:buClr>
                <a:srgbClr val="58878F"/>
              </a:buClr>
              <a:buSzPct val="75000"/>
            </a:pPr>
            <a:r>
              <a:rPr lang="en-US" dirty="0">
                <a:solidFill>
                  <a:schemeClr val="tx1">
                    <a:lumMod val="65000"/>
                    <a:lumOff val="35000"/>
                  </a:schemeClr>
                </a:solidFill>
                <a:latin typeface="Arial" panose="020B0604020202020204" pitchFamily="34" charset="0"/>
                <a:cs typeface="Arial" panose="020B0604020202020204" pitchFamily="34" charset="0"/>
              </a:rPr>
              <a:t>Several associated with PBM and related contracts</a:t>
            </a:r>
          </a:p>
          <a:p>
            <a:pPr>
              <a:buClr>
                <a:srgbClr val="58878F"/>
              </a:buClr>
              <a:buSzPct val="75000"/>
            </a:pPr>
            <a:r>
              <a:rPr lang="en-US" dirty="0">
                <a:latin typeface="Arial" panose="020B0604020202020204" pitchFamily="34" charset="0"/>
                <a:cs typeface="Arial" panose="020B0604020202020204" pitchFamily="34" charset="0"/>
              </a:rPr>
              <a:t>Employers have a fiduciary obligation to act in the best interests of the participants in an employee benefit plan</a:t>
            </a:r>
          </a:p>
          <a:p>
            <a:pPr>
              <a:buClr>
                <a:srgbClr val="58878F"/>
              </a:buClr>
              <a:buSzPct val="75000"/>
              <a:buFont typeface="Wingdings" panose="05000000000000000000" pitchFamily="2" charset="2"/>
              <a:buChar char="Ø"/>
            </a:pPr>
            <a:r>
              <a:rPr lang="en-US" dirty="0">
                <a:solidFill>
                  <a:schemeClr val="tx1">
                    <a:lumMod val="65000"/>
                    <a:lumOff val="35000"/>
                  </a:schemeClr>
                </a:solidFill>
                <a:latin typeface="Arial" panose="020B0604020202020204" pitchFamily="34" charset="0"/>
                <a:cs typeface="Arial" panose="020B0604020202020204" pitchFamily="34" charset="0"/>
              </a:rPr>
              <a:t>Utilize well-informed industry experts, consultants, brokers, and actively vet plan options and associated costs</a:t>
            </a:r>
          </a:p>
        </p:txBody>
      </p:sp>
    </p:spTree>
    <p:extLst>
      <p:ext uri="{BB962C8B-B14F-4D97-AF65-F5344CB8AC3E}">
        <p14:creationId xmlns:p14="http://schemas.microsoft.com/office/powerpoint/2010/main" val="1516154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3874" y="3731672"/>
            <a:ext cx="5789530" cy="1862262"/>
          </a:xfrm>
          <a:prstGeom prst="rect">
            <a:avLst/>
          </a:prstGeom>
        </p:spPr>
      </p:pic>
      <p:sp>
        <p:nvSpPr>
          <p:cNvPr id="11" name="Rectangle 10"/>
          <p:cNvSpPr/>
          <p:nvPr/>
        </p:nvSpPr>
        <p:spPr>
          <a:xfrm>
            <a:off x="95250" y="6558183"/>
            <a:ext cx="12096750" cy="276999"/>
          </a:xfrm>
          <a:prstGeom prst="rect">
            <a:avLst/>
          </a:prstGeom>
        </p:spPr>
        <p:txBody>
          <a:bodyPr wrap="square">
            <a:spAutoFit/>
          </a:bodyPr>
          <a:lstStyle/>
          <a:p>
            <a:pPr lvl="0" algn="ctr">
              <a:defRPr/>
            </a:pPr>
            <a:r>
              <a:rPr lang="en-US" sz="1200" dirty="0">
                <a:solidFill>
                  <a:srgbClr val="8B8B8D"/>
                </a:solidFill>
                <a:cs typeface="Arial"/>
              </a:rPr>
              <a:t>Copyright 2026 Maynard Nexsen, P.C. All rights reserved. Reproduction or use of these materials, including for </a:t>
            </a:r>
            <a:r>
              <a:rPr lang="en-US" sz="1200" i="1" dirty="0">
                <a:solidFill>
                  <a:srgbClr val="8B8B8D"/>
                </a:solidFill>
                <a:cs typeface="Arial"/>
              </a:rPr>
              <a:t>in-house training</a:t>
            </a:r>
            <a:r>
              <a:rPr lang="en-US" sz="1200" dirty="0">
                <a:solidFill>
                  <a:srgbClr val="8B8B8D"/>
                </a:solidFill>
                <a:cs typeface="Arial"/>
              </a:rPr>
              <a:t>, without authorization of the authors is prohibited.</a:t>
            </a:r>
          </a:p>
        </p:txBody>
      </p:sp>
      <p:sp>
        <p:nvSpPr>
          <p:cNvPr id="2" name="Subtitle 2">
            <a:extLst>
              <a:ext uri="{FF2B5EF4-FFF2-40B4-BE49-F238E27FC236}">
                <a16:creationId xmlns:a16="http://schemas.microsoft.com/office/drawing/2014/main" id="{E995BDE8-A67B-37A0-1202-BEEFC1FF280E}"/>
              </a:ext>
            </a:extLst>
          </p:cNvPr>
          <p:cNvSpPr txBox="1">
            <a:spLocks/>
          </p:cNvSpPr>
          <p:nvPr/>
        </p:nvSpPr>
        <p:spPr>
          <a:xfrm>
            <a:off x="3039716" y="2548359"/>
            <a:ext cx="5497845" cy="15505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500"/>
              </a:spcBef>
              <a:buNone/>
              <a:defRPr/>
            </a:pPr>
            <a:r>
              <a:rPr lang="en-US" sz="2400" b="1" dirty="0">
                <a:solidFill>
                  <a:schemeClr val="tx1">
                    <a:lumMod val="50000"/>
                    <a:lumOff val="50000"/>
                  </a:schemeClr>
                </a:solidFill>
                <a:latin typeface="Arial" panose="020B0604020202020204" pitchFamily="34" charset="0"/>
                <a:cs typeface="Arial" panose="020B0604020202020204" pitchFamily="34" charset="0"/>
              </a:rPr>
              <a:t>Matt Stiles</a:t>
            </a:r>
          </a:p>
          <a:p>
            <a:pPr marL="0" indent="0" algn="ctr">
              <a:spcBef>
                <a:spcPts val="500"/>
              </a:spcBef>
              <a:buNone/>
              <a:defRPr/>
            </a:pPr>
            <a:r>
              <a:rPr lang="en-US" sz="2400" b="1" dirty="0">
                <a:solidFill>
                  <a:schemeClr val="tx1">
                    <a:lumMod val="50000"/>
                    <a:lumOff val="50000"/>
                  </a:schemeClr>
                </a:solidFill>
                <a:latin typeface="Arial" panose="020B0604020202020204" pitchFamily="34" charset="0"/>
                <a:cs typeface="Arial" panose="020B0604020202020204" pitchFamily="34" charset="0"/>
              </a:rPr>
              <a:t>mstiles@maynardnexsen.com</a:t>
            </a:r>
          </a:p>
        </p:txBody>
      </p:sp>
    </p:spTree>
    <p:extLst>
      <p:ext uri="{BB962C8B-B14F-4D97-AF65-F5344CB8AC3E}">
        <p14:creationId xmlns:p14="http://schemas.microsoft.com/office/powerpoint/2010/main" val="1366824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Meet the new boss</a:t>
            </a:r>
            <a:r>
              <a:rPr lang="en-US" cap="all" dirty="0">
                <a:solidFill>
                  <a:schemeClr val="tx1">
                    <a:lumMod val="65000"/>
                    <a:lumOff val="35000"/>
                  </a:schemeClr>
                </a:solidFill>
                <a:latin typeface="Arial"/>
                <a:cs typeface="Arial"/>
              </a:rPr>
              <a:t>-</a:t>
            </a:r>
            <a:r>
              <a:rPr lang="en-US" sz="4400" b="1" cap="all" dirty="0">
                <a:solidFill>
                  <a:schemeClr val="tx1">
                    <a:lumMod val="65000"/>
                    <a:lumOff val="35000"/>
                  </a:schemeClr>
                </a:solidFill>
                <a:latin typeface="Arial"/>
                <a:cs typeface="Arial"/>
              </a:rPr>
              <a:t> </a:t>
            </a:r>
            <a:br>
              <a:rPr lang="en-US" sz="4400" b="1" cap="all" dirty="0">
                <a:solidFill>
                  <a:schemeClr val="tx1">
                    <a:lumMod val="65000"/>
                    <a:lumOff val="35000"/>
                  </a:schemeClr>
                </a:solidFill>
                <a:latin typeface="Arial"/>
                <a:cs typeface="Arial"/>
              </a:rPr>
            </a:br>
            <a:r>
              <a:rPr lang="en-US" sz="4400" b="1" cap="all" dirty="0">
                <a:solidFill>
                  <a:schemeClr val="tx1">
                    <a:lumMod val="65000"/>
                    <a:lumOff val="35000"/>
                  </a:schemeClr>
                </a:solidFill>
                <a:latin typeface="Arial"/>
                <a:cs typeface="Arial"/>
              </a:rPr>
              <a:t>same as the old boss</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pic>
        <p:nvPicPr>
          <p:cNvPr id="1026" name="Picture 2" descr="Trump to nominate Lori Chavez-DeRemer ...">
            <a:extLst>
              <a:ext uri="{FF2B5EF4-FFF2-40B4-BE49-F238E27FC236}">
                <a16:creationId xmlns:a16="http://schemas.microsoft.com/office/drawing/2014/main" id="{4EF097E0-697C-4A9A-98AF-D4B75A5EF7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5963" y="2074939"/>
            <a:ext cx="4353172" cy="27885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a:extLst>
              <a:ext uri="{FF2B5EF4-FFF2-40B4-BE49-F238E27FC236}">
                <a16:creationId xmlns:a16="http://schemas.microsoft.com/office/drawing/2014/main" id="{E85D54B2-362E-4ADD-98E3-65FE4A899218}"/>
              </a:ext>
            </a:extLst>
          </p:cNvPr>
          <p:cNvSpPr>
            <a:spLocks noGrp="1"/>
          </p:cNvSpPr>
          <p:nvPr>
            <p:ph idx="1"/>
          </p:nvPr>
        </p:nvSpPr>
        <p:spPr>
          <a:xfrm>
            <a:off x="214786" y="1802350"/>
            <a:ext cx="6641892" cy="5055650"/>
          </a:xfrm>
        </p:spPr>
        <p:txBody>
          <a:bodyPr>
            <a:normAutofit/>
          </a:bodyPr>
          <a:lstStyle/>
          <a:p>
            <a:pPr>
              <a:buFont typeface="Wingdings" panose="05000000000000000000" pitchFamily="2" charset="2"/>
              <a:buChar char="Ø"/>
              <a:defRPr/>
            </a:pPr>
            <a:r>
              <a:rPr lang="en-US" dirty="0">
                <a:solidFill>
                  <a:prstClr val="black">
                    <a:lumMod val="65000"/>
                    <a:lumOff val="35000"/>
                  </a:prstClr>
                </a:solidFill>
              </a:rPr>
              <a:t>Labor Secretary Lori Chavez-DeRemer has maintained DOL’s audit and investigative functions much the same as the Biden Era DOL</a:t>
            </a:r>
          </a:p>
          <a:p>
            <a:pPr>
              <a:buFont typeface="Wingdings" panose="05000000000000000000" pitchFamily="2" charset="2"/>
              <a:buChar char="Ø"/>
              <a:defRPr/>
            </a:pPr>
            <a:r>
              <a:rPr lang="en-US" dirty="0">
                <a:solidFill>
                  <a:prstClr val="black">
                    <a:lumMod val="65000"/>
                    <a:lumOff val="35000"/>
                  </a:prstClr>
                </a:solidFill>
              </a:rPr>
              <a:t>Exploited Worker Enforcement</a:t>
            </a:r>
          </a:p>
          <a:p>
            <a:pPr>
              <a:buFont typeface="Wingdings" panose="05000000000000000000" pitchFamily="2" charset="2"/>
              <a:buChar char="Ø"/>
              <a:defRPr/>
            </a:pPr>
            <a:r>
              <a:rPr lang="en-US" dirty="0">
                <a:solidFill>
                  <a:prstClr val="black">
                    <a:lumMod val="65000"/>
                    <a:lumOff val="35000"/>
                  </a:prstClr>
                </a:solidFill>
              </a:rPr>
              <a:t>Wage and Hour Audits</a:t>
            </a:r>
          </a:p>
          <a:p>
            <a:pPr>
              <a:buFont typeface="Wingdings" panose="05000000000000000000" pitchFamily="2" charset="2"/>
              <a:buChar char="Ø"/>
              <a:defRPr/>
            </a:pPr>
            <a:r>
              <a:rPr lang="en-US" dirty="0">
                <a:solidFill>
                  <a:prstClr val="black">
                    <a:lumMod val="65000"/>
                    <a:lumOff val="35000"/>
                  </a:prstClr>
                </a:solidFill>
              </a:rPr>
              <a:t>Benefits Compliance Audits – with focus on fiduciary duties</a:t>
            </a:r>
          </a:p>
        </p:txBody>
      </p:sp>
    </p:spTree>
    <p:extLst>
      <p:ext uri="{BB962C8B-B14F-4D97-AF65-F5344CB8AC3E}">
        <p14:creationId xmlns:p14="http://schemas.microsoft.com/office/powerpoint/2010/main" val="1541325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EMPLOYMENT INITIATIVES &amp; LEGISLATION</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p:cNvSpPr>
            <a:spLocks noGrp="1"/>
          </p:cNvSpPr>
          <p:nvPr>
            <p:ph idx="1"/>
          </p:nvPr>
        </p:nvSpPr>
        <p:spPr>
          <a:xfrm>
            <a:off x="838200" y="1724588"/>
            <a:ext cx="10515600" cy="4466350"/>
          </a:xfrm>
        </p:spPr>
        <p:txBody>
          <a:bodyPr>
            <a:normAutofit/>
          </a:bodyPr>
          <a:lstStyle/>
          <a:p>
            <a:pPr>
              <a:buFont typeface="Wingdings" panose="05000000000000000000" pitchFamily="2" charset="2"/>
              <a:buChar char="Ø"/>
              <a:defRPr/>
            </a:pPr>
            <a:r>
              <a:rPr lang="en-US" sz="3600" dirty="0"/>
              <a:t>Independent Contractor Pendulum Swing</a:t>
            </a:r>
          </a:p>
          <a:p>
            <a:pPr lvl="1">
              <a:defRPr/>
            </a:pPr>
            <a:r>
              <a:rPr lang="en-US" sz="2800" dirty="0">
                <a:solidFill>
                  <a:schemeClr val="tx1">
                    <a:lumMod val="65000"/>
                    <a:lumOff val="35000"/>
                  </a:schemeClr>
                </a:solidFill>
              </a:rPr>
              <a:t>Reversal of Biden DOL’s rule against independent contractors</a:t>
            </a:r>
          </a:p>
          <a:p>
            <a:pPr lvl="1">
              <a:defRPr/>
            </a:pPr>
            <a:r>
              <a:rPr lang="en-US" sz="2800" dirty="0">
                <a:solidFill>
                  <a:schemeClr val="tx1">
                    <a:lumMod val="65000"/>
                    <a:lumOff val="35000"/>
                  </a:schemeClr>
                </a:solidFill>
              </a:rPr>
              <a:t>Revival of Trump 1.0 independent contractor rule</a:t>
            </a:r>
          </a:p>
          <a:p>
            <a:pPr lvl="1">
              <a:defRPr/>
            </a:pPr>
            <a:r>
              <a:rPr lang="en-US" sz="2800" dirty="0">
                <a:solidFill>
                  <a:schemeClr val="tx1">
                    <a:lumMod val="65000"/>
                    <a:lumOff val="35000"/>
                  </a:schemeClr>
                </a:solidFill>
              </a:rPr>
              <a:t>Not likely to change how courts and state agencies view the issues</a:t>
            </a:r>
          </a:p>
          <a:p>
            <a:pPr lvl="1">
              <a:defRPr/>
            </a:pPr>
            <a:r>
              <a:rPr lang="en-US" sz="2800" dirty="0">
                <a:solidFill>
                  <a:schemeClr val="tx1">
                    <a:lumMod val="65000"/>
                    <a:lumOff val="35000"/>
                  </a:schemeClr>
                </a:solidFill>
              </a:rPr>
              <a:t>If you use an independent contractor, what evidence do you have that they are truly in business for themselves and not economically reliant on you?</a:t>
            </a:r>
            <a:endParaRPr lang="en-US" sz="2400" dirty="0">
              <a:solidFill>
                <a:schemeClr val="tx1">
                  <a:lumMod val="65000"/>
                  <a:lumOff val="35000"/>
                </a:schemeClr>
              </a:solidFill>
            </a:endParaRPr>
          </a:p>
          <a:p>
            <a:pPr lvl="1">
              <a:defRPr/>
            </a:pPr>
            <a:endParaRPr lang="en-US" dirty="0"/>
          </a:p>
        </p:txBody>
      </p:sp>
    </p:spTree>
    <p:extLst>
      <p:ext uri="{BB962C8B-B14F-4D97-AF65-F5344CB8AC3E}">
        <p14:creationId xmlns:p14="http://schemas.microsoft.com/office/powerpoint/2010/main" val="3774733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EMPLOYMENT INITIATIVES &amp; LEGISLATION</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p:cNvSpPr>
            <a:spLocks noGrp="1"/>
          </p:cNvSpPr>
          <p:nvPr>
            <p:ph idx="1"/>
          </p:nvPr>
        </p:nvSpPr>
        <p:spPr>
          <a:xfrm>
            <a:off x="838200" y="1724587"/>
            <a:ext cx="10515600" cy="4061615"/>
          </a:xfrm>
        </p:spPr>
        <p:txBody>
          <a:bodyPr>
            <a:normAutofit/>
          </a:bodyPr>
          <a:lstStyle/>
          <a:p>
            <a:pPr>
              <a:buFont typeface="Wingdings" panose="05000000000000000000" pitchFamily="2" charset="2"/>
              <a:buChar char="Ø"/>
              <a:defRPr/>
            </a:pPr>
            <a:r>
              <a:rPr lang="en-US" sz="3600" dirty="0"/>
              <a:t>Federal Trade Commission’s Non-Compete Rule</a:t>
            </a:r>
          </a:p>
          <a:p>
            <a:pPr lvl="1">
              <a:defRPr/>
            </a:pPr>
            <a:r>
              <a:rPr lang="en-US" sz="2800" dirty="0">
                <a:solidFill>
                  <a:schemeClr val="tx1">
                    <a:lumMod val="65000"/>
                    <a:lumOff val="35000"/>
                  </a:schemeClr>
                </a:solidFill>
              </a:rPr>
              <a:t>FTC’s attempts to prohibit non-compete agreements nationwide was enjoined by a federal court on August 20, 2024</a:t>
            </a:r>
          </a:p>
          <a:p>
            <a:pPr lvl="1">
              <a:defRPr/>
            </a:pPr>
            <a:r>
              <a:rPr lang="en-US" sz="2800" dirty="0">
                <a:solidFill>
                  <a:schemeClr val="tx1">
                    <a:lumMod val="65000"/>
                    <a:lumOff val="35000"/>
                  </a:schemeClr>
                </a:solidFill>
              </a:rPr>
              <a:t>Biden FTC appealed the decision</a:t>
            </a:r>
          </a:p>
          <a:p>
            <a:pPr lvl="1">
              <a:defRPr/>
            </a:pPr>
            <a:r>
              <a:rPr lang="en-US" sz="2800" dirty="0">
                <a:solidFill>
                  <a:schemeClr val="tx1">
                    <a:lumMod val="65000"/>
                    <a:lumOff val="35000"/>
                  </a:schemeClr>
                </a:solidFill>
              </a:rPr>
              <a:t>On September 5, 2025, the Trump FTC voted 3-1 to withdraw its appeal in the case, terminating the non-compete rule</a:t>
            </a:r>
          </a:p>
          <a:p>
            <a:pPr lvl="1">
              <a:defRPr/>
            </a:pPr>
            <a:r>
              <a:rPr lang="en-US" sz="2800" dirty="0">
                <a:solidFill>
                  <a:schemeClr val="tx1">
                    <a:lumMod val="65000"/>
                    <a:lumOff val="35000"/>
                  </a:schemeClr>
                </a:solidFill>
              </a:rPr>
              <a:t>States continue to crack down on use of non-competes: Arkansas, Louisiana, Maryland, Pennsylvania, Virginia, and Wyoming all of have new non-compete restrictions in 2025</a:t>
            </a:r>
            <a:endParaRPr lang="en-US" sz="2400" dirty="0">
              <a:solidFill>
                <a:schemeClr val="tx1">
                  <a:lumMod val="65000"/>
                  <a:lumOff val="35000"/>
                </a:schemeClr>
              </a:solidFill>
            </a:endParaRPr>
          </a:p>
          <a:p>
            <a:pPr lvl="1">
              <a:defRPr/>
            </a:pPr>
            <a:endParaRPr lang="en-US" dirty="0"/>
          </a:p>
        </p:txBody>
      </p:sp>
    </p:spTree>
    <p:extLst>
      <p:ext uri="{BB962C8B-B14F-4D97-AF65-F5344CB8AC3E}">
        <p14:creationId xmlns:p14="http://schemas.microsoft.com/office/powerpoint/2010/main" val="3111101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EMPLOYMENT INITIATIVES &amp; LEGISLATION</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p:cNvSpPr>
            <a:spLocks noGrp="1"/>
          </p:cNvSpPr>
          <p:nvPr>
            <p:ph idx="1"/>
          </p:nvPr>
        </p:nvSpPr>
        <p:spPr>
          <a:xfrm>
            <a:off x="838200" y="1778228"/>
            <a:ext cx="10515600" cy="4652552"/>
          </a:xfrm>
        </p:spPr>
        <p:txBody>
          <a:bodyPr>
            <a:normAutofit/>
          </a:bodyPr>
          <a:lstStyle/>
          <a:p>
            <a:pPr>
              <a:buFont typeface="Wingdings" panose="05000000000000000000" pitchFamily="2" charset="2"/>
              <a:buChar char="Ø"/>
              <a:defRPr/>
            </a:pPr>
            <a:r>
              <a:rPr lang="en-US" sz="3200" dirty="0"/>
              <a:t>Diversity </a:t>
            </a:r>
            <a:r>
              <a:rPr lang="en-US" sz="3200" dirty="0">
                <a:solidFill>
                  <a:srgbClr val="C00000"/>
                </a:solidFill>
              </a:rPr>
              <a:t>Equity</a:t>
            </a:r>
            <a:r>
              <a:rPr lang="en-US" sz="3200" dirty="0"/>
              <a:t> &amp; Inclusion</a:t>
            </a:r>
          </a:p>
          <a:p>
            <a:pPr lvl="1">
              <a:defRPr/>
            </a:pPr>
            <a:r>
              <a:rPr lang="en-US" sz="2800" dirty="0">
                <a:solidFill>
                  <a:schemeClr val="tx1">
                    <a:lumMod val="65000"/>
                    <a:lumOff val="35000"/>
                  </a:schemeClr>
                </a:solidFill>
              </a:rPr>
              <a:t>The EEOC operates as an independent agency </a:t>
            </a:r>
          </a:p>
          <a:p>
            <a:pPr lvl="1">
              <a:defRPr/>
            </a:pPr>
            <a:r>
              <a:rPr lang="en-US" sz="2800" dirty="0">
                <a:solidFill>
                  <a:schemeClr val="tx1">
                    <a:lumMod val="65000"/>
                    <a:lumOff val="35000"/>
                  </a:schemeClr>
                </a:solidFill>
              </a:rPr>
              <a:t>Obtained a quorum last October, with two Republican members and one Democrat (two pending vacancies)</a:t>
            </a:r>
          </a:p>
          <a:p>
            <a:pPr lvl="1">
              <a:defRPr/>
            </a:pPr>
            <a:r>
              <a:rPr lang="en-US" sz="2800" dirty="0"/>
              <a:t>Department of Justice </a:t>
            </a:r>
            <a:r>
              <a:rPr lang="en-US" sz="2800" dirty="0">
                <a:solidFill>
                  <a:schemeClr val="tx1">
                    <a:lumMod val="65000"/>
                    <a:lumOff val="35000"/>
                  </a:schemeClr>
                </a:solidFill>
              </a:rPr>
              <a:t>has some </a:t>
            </a:r>
            <a:r>
              <a:rPr lang="en-US" sz="2800" dirty="0"/>
              <a:t>overlapping authority </a:t>
            </a:r>
            <a:r>
              <a:rPr lang="en-US" sz="2800" dirty="0">
                <a:solidFill>
                  <a:schemeClr val="tx1">
                    <a:lumMod val="65000"/>
                    <a:lumOff val="35000"/>
                  </a:schemeClr>
                </a:solidFill>
              </a:rPr>
              <a:t>to enforce federal civil rights law, and a second Trump Administration has so far aggressively utilized DOJ to pursue discriminatory DEI programs</a:t>
            </a:r>
          </a:p>
          <a:p>
            <a:pPr lvl="1">
              <a:defRPr/>
            </a:pPr>
            <a:r>
              <a:rPr lang="en-US" sz="2800" dirty="0"/>
              <a:t>It continues to be the “</a:t>
            </a:r>
            <a:r>
              <a:rPr lang="en-US" sz="2800" dirty="0">
                <a:solidFill>
                  <a:srgbClr val="FF0000"/>
                </a:solidFill>
              </a:rPr>
              <a:t>E</a:t>
            </a:r>
            <a:r>
              <a:rPr lang="en-US" sz="2800" dirty="0"/>
              <a:t>” in most D</a:t>
            </a:r>
            <a:r>
              <a:rPr lang="en-US" sz="2800" dirty="0">
                <a:solidFill>
                  <a:srgbClr val="FF0000"/>
                </a:solidFill>
              </a:rPr>
              <a:t>E</a:t>
            </a:r>
            <a:r>
              <a:rPr lang="en-US" sz="2800" dirty="0"/>
              <a:t>&amp;I programs that employers need to scrutinize</a:t>
            </a:r>
            <a:endParaRPr lang="en-US" sz="2400" dirty="0"/>
          </a:p>
          <a:p>
            <a:pPr lvl="1">
              <a:defRPr/>
            </a:pPr>
            <a:endParaRPr lang="en-US" dirty="0"/>
          </a:p>
        </p:txBody>
      </p:sp>
    </p:spTree>
    <p:extLst>
      <p:ext uri="{BB962C8B-B14F-4D97-AF65-F5344CB8AC3E}">
        <p14:creationId xmlns:p14="http://schemas.microsoft.com/office/powerpoint/2010/main" val="22914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EMPLOYMENT INITIATIVES &amp; LEGISLATION</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pic>
        <p:nvPicPr>
          <p:cNvPr id="1026" name="A79B5E7D-95CE-4B2C-9371-BCCEB129EA80" descr="IMG_1142.jpg">
            <a:extLst>
              <a:ext uri="{FF2B5EF4-FFF2-40B4-BE49-F238E27FC236}">
                <a16:creationId xmlns:a16="http://schemas.microsoft.com/office/drawing/2014/main" id="{18A8B9DA-07AE-4621-B4F4-165DB6F353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2054" y="1497741"/>
            <a:ext cx="3659635" cy="5305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Arrow Connector 11">
            <a:extLst>
              <a:ext uri="{FF2B5EF4-FFF2-40B4-BE49-F238E27FC236}">
                <a16:creationId xmlns:a16="http://schemas.microsoft.com/office/drawing/2014/main" id="{050D5C8E-DF5F-4056-9B6C-9B79F62BAA63}"/>
              </a:ext>
            </a:extLst>
          </p:cNvPr>
          <p:cNvCxnSpPr/>
          <p:nvPr/>
        </p:nvCxnSpPr>
        <p:spPr>
          <a:xfrm>
            <a:off x="1049311" y="3147934"/>
            <a:ext cx="2743200" cy="1424066"/>
          </a:xfrm>
          <a:prstGeom prst="straightConnector1">
            <a:avLst/>
          </a:prstGeom>
          <a:ln w="85725">
            <a:solidFill>
              <a:srgbClr val="58878F"/>
            </a:solidFill>
            <a:tailEnd type="triangle"/>
          </a:ln>
        </p:spPr>
        <p:style>
          <a:lnRef idx="1">
            <a:schemeClr val="accent1"/>
          </a:lnRef>
          <a:fillRef idx="0">
            <a:schemeClr val="accent1"/>
          </a:fillRef>
          <a:effectRef idx="0">
            <a:schemeClr val="accent1"/>
          </a:effectRef>
          <a:fontRef idx="minor">
            <a:schemeClr val="tx1"/>
          </a:fontRef>
        </p:style>
      </p:cxnSp>
      <p:pic>
        <p:nvPicPr>
          <p:cNvPr id="2050" name="Picture 2">
            <a:extLst>
              <a:ext uri="{FF2B5EF4-FFF2-40B4-BE49-F238E27FC236}">
                <a16:creationId xmlns:a16="http://schemas.microsoft.com/office/drawing/2014/main" id="{03CDCEBD-DFC7-EBCA-B018-A34CEB9A70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943" y="935675"/>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0004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EMPLOYMENT INITIATIVES &amp; LEGISLATION</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pic>
        <p:nvPicPr>
          <p:cNvPr id="2050" name="AB9B69FD-B285-46D9-99FB-2DFFB2F8C870" descr="IMG_1143.jpg">
            <a:extLst>
              <a:ext uri="{FF2B5EF4-FFF2-40B4-BE49-F238E27FC236}">
                <a16:creationId xmlns:a16="http://schemas.microsoft.com/office/drawing/2014/main" id="{20F795A2-12C6-48CC-8AF4-B6CC7E5B2AE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10691" y="1497741"/>
            <a:ext cx="4267339" cy="5496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37E16309-F19C-4F28-9D6A-3E85CC7CB455}"/>
              </a:ext>
            </a:extLst>
          </p:cNvPr>
          <p:cNvCxnSpPr/>
          <p:nvPr/>
        </p:nvCxnSpPr>
        <p:spPr>
          <a:xfrm flipH="1">
            <a:off x="8259580" y="2848131"/>
            <a:ext cx="3094220" cy="839449"/>
          </a:xfrm>
          <a:prstGeom prst="straightConnector1">
            <a:avLst/>
          </a:prstGeom>
          <a:ln w="88900">
            <a:solidFill>
              <a:srgbClr val="58878F"/>
            </a:solidFill>
            <a:tailEnd type="triangle"/>
          </a:ln>
        </p:spPr>
        <p:style>
          <a:lnRef idx="1">
            <a:schemeClr val="accent1"/>
          </a:lnRef>
          <a:fillRef idx="0">
            <a:schemeClr val="accent1"/>
          </a:fillRef>
          <a:effectRef idx="0">
            <a:schemeClr val="accent1"/>
          </a:effectRef>
          <a:fontRef idx="minor">
            <a:schemeClr val="tx1"/>
          </a:fontRef>
        </p:style>
      </p:cxnSp>
      <p:pic>
        <p:nvPicPr>
          <p:cNvPr id="3074" name="Picture 2">
            <a:extLst>
              <a:ext uri="{FF2B5EF4-FFF2-40B4-BE49-F238E27FC236}">
                <a16:creationId xmlns:a16="http://schemas.microsoft.com/office/drawing/2014/main" id="{7781F58B-C131-5ED0-B3B1-E78678BFA7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320" y="112473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9699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178"/>
            <a:ext cx="10515600" cy="1325563"/>
          </a:xfrm>
        </p:spPr>
        <p:txBody>
          <a:bodyPr>
            <a:normAutofit/>
          </a:bodyPr>
          <a:lstStyle/>
          <a:p>
            <a:pPr algn="ctr"/>
            <a:r>
              <a:rPr lang="en-US" sz="4400" b="1" cap="all" dirty="0">
                <a:solidFill>
                  <a:schemeClr val="tx1">
                    <a:lumMod val="65000"/>
                    <a:lumOff val="35000"/>
                  </a:schemeClr>
                </a:solidFill>
                <a:latin typeface="Arial"/>
                <a:cs typeface="Arial"/>
              </a:rPr>
              <a:t>Immigration implications for employers</a:t>
            </a:r>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8030" y="5467540"/>
            <a:ext cx="3375770" cy="1085851"/>
          </a:xfrm>
          <a:prstGeom prst="rect">
            <a:avLst/>
          </a:prstGeom>
        </p:spPr>
      </p:pic>
      <p:sp>
        <p:nvSpPr>
          <p:cNvPr id="9" name="Content Placeholder 2"/>
          <p:cNvSpPr>
            <a:spLocks noGrp="1"/>
          </p:cNvSpPr>
          <p:nvPr>
            <p:ph idx="1"/>
          </p:nvPr>
        </p:nvSpPr>
        <p:spPr>
          <a:xfrm>
            <a:off x="209862" y="1930523"/>
            <a:ext cx="11437495" cy="4151100"/>
          </a:xfrm>
        </p:spPr>
        <p:txBody>
          <a:bodyPr>
            <a:normAutofit/>
          </a:bodyPr>
          <a:lstStyle/>
          <a:p>
            <a:pPr>
              <a:buFont typeface="Wingdings" panose="05000000000000000000" pitchFamily="2" charset="2"/>
              <a:buChar char="Ø"/>
              <a:defRPr/>
            </a:pPr>
            <a:r>
              <a:rPr lang="en-US" sz="3200" dirty="0"/>
              <a:t>Employers Have Been Lulled Into Lax Immigration Compliance</a:t>
            </a:r>
          </a:p>
          <a:p>
            <a:pPr lvl="1">
              <a:defRPr/>
            </a:pPr>
            <a:r>
              <a:rPr lang="en-US" sz="2200" dirty="0">
                <a:solidFill>
                  <a:schemeClr val="tx1">
                    <a:lumMod val="65000"/>
                    <a:lumOff val="35000"/>
                  </a:schemeClr>
                </a:solidFill>
              </a:rPr>
              <a:t>Prior administration rarely raided or audited workplaces unless immigrant workers were perceived to be </a:t>
            </a:r>
            <a:r>
              <a:rPr lang="en-US" sz="2200" dirty="0"/>
              <a:t>exploited</a:t>
            </a:r>
          </a:p>
          <a:p>
            <a:pPr lvl="1">
              <a:defRPr/>
            </a:pPr>
            <a:r>
              <a:rPr lang="en-US" sz="2200" dirty="0">
                <a:solidFill>
                  <a:schemeClr val="tx1">
                    <a:lumMod val="65000"/>
                    <a:lumOff val="35000"/>
                  </a:schemeClr>
                </a:solidFill>
              </a:rPr>
              <a:t>State and federal agencies have had a lack of cooperation</a:t>
            </a:r>
          </a:p>
          <a:p>
            <a:pPr lvl="1">
              <a:defRPr/>
            </a:pPr>
            <a:r>
              <a:rPr lang="en-US" sz="2200" dirty="0">
                <a:solidFill>
                  <a:schemeClr val="tx1">
                    <a:lumMod val="65000"/>
                    <a:lumOff val="35000"/>
                  </a:schemeClr>
                </a:solidFill>
              </a:rPr>
              <a:t>Federal agencies have thwarted other state efforts to police immigration compliance</a:t>
            </a:r>
          </a:p>
          <a:p>
            <a:pPr>
              <a:buFont typeface="Wingdings" panose="05000000000000000000" pitchFamily="2" charset="2"/>
              <a:buChar char="Ø"/>
              <a:defRPr/>
            </a:pPr>
            <a:r>
              <a:rPr lang="en-US" sz="3200" dirty="0"/>
              <a:t>ICE Focus on Violent Offenders </a:t>
            </a:r>
          </a:p>
          <a:p>
            <a:pPr lvl="1">
              <a:defRPr/>
            </a:pPr>
            <a:r>
              <a:rPr lang="en-US" sz="2200" dirty="0">
                <a:solidFill>
                  <a:schemeClr val="tx1">
                    <a:lumMod val="65000"/>
                    <a:lumOff val="35000"/>
                  </a:schemeClr>
                </a:solidFill>
              </a:rPr>
              <a:t>Lots of collateral arrests in the orbit of violent offenders</a:t>
            </a:r>
          </a:p>
          <a:p>
            <a:pPr lvl="1">
              <a:defRPr/>
            </a:pPr>
            <a:r>
              <a:rPr lang="en-US" sz="2200" dirty="0">
                <a:solidFill>
                  <a:schemeClr val="tx1">
                    <a:lumMod val="65000"/>
                    <a:lumOff val="35000"/>
                  </a:schemeClr>
                </a:solidFill>
              </a:rPr>
              <a:t>Raids of metropolitan areas, industry hubs, likely to continue</a:t>
            </a:r>
          </a:p>
          <a:p>
            <a:pPr marL="457200" lvl="1" indent="0">
              <a:buNone/>
              <a:defRPr/>
            </a:pPr>
            <a:endParaRPr lang="en-US" sz="2200" dirty="0">
              <a:solidFill>
                <a:schemeClr val="tx1">
                  <a:lumMod val="65000"/>
                  <a:lumOff val="35000"/>
                </a:schemeClr>
              </a:solidFill>
            </a:endParaRPr>
          </a:p>
        </p:txBody>
      </p:sp>
      <p:sp>
        <p:nvSpPr>
          <p:cNvPr id="5" name="Content Placeholder 2">
            <a:extLst>
              <a:ext uri="{FF2B5EF4-FFF2-40B4-BE49-F238E27FC236}">
                <a16:creationId xmlns:a16="http://schemas.microsoft.com/office/drawing/2014/main" id="{4C68E004-F5DD-4F58-9ED7-4BD4D697E37E}"/>
              </a:ext>
            </a:extLst>
          </p:cNvPr>
          <p:cNvSpPr txBox="1">
            <a:spLocks/>
          </p:cNvSpPr>
          <p:nvPr/>
        </p:nvSpPr>
        <p:spPr>
          <a:xfrm>
            <a:off x="209862" y="3518471"/>
            <a:ext cx="11437495" cy="3628895"/>
          </a:xfrm>
          <a:prstGeom prst="rect">
            <a:avLst/>
          </a:prstGeom>
          <a:ln>
            <a:noFill/>
          </a:ln>
        </p:spPr>
        <p:txBody>
          <a:bodyPr vert="horz" lIns="91440" tIns="45720" rIns="91440" bIns="45720" rtlCol="0">
            <a:normAutofit/>
          </a:bodyPr>
          <a:lstStyle>
            <a:lvl1pPr marL="457200" indent="-457200" algn="l" defTabSz="914400" rtl="0" eaLnBrk="1" latinLnBrk="0" hangingPunct="1">
              <a:lnSpc>
                <a:spcPct val="90000"/>
              </a:lnSpc>
              <a:spcBef>
                <a:spcPts val="1000"/>
              </a:spcBef>
              <a:buFont typeface="Wingdings" panose="05000000000000000000" pitchFamily="2" charset="2"/>
              <a:buChar char="v"/>
              <a:defRPr sz="2800" b="1" kern="1200">
                <a:solidFill>
                  <a:srgbClr val="58878F"/>
                </a:solidFill>
                <a:latin typeface="+mn-lt"/>
                <a:ea typeface="+mn-ea"/>
                <a:cs typeface="+mn-cs"/>
              </a:defRPr>
            </a:lvl1pPr>
            <a:lvl2pPr marL="914400" indent="-457200" algn="l" defTabSz="914400" rtl="0" eaLnBrk="1" latinLnBrk="0" hangingPunct="1">
              <a:lnSpc>
                <a:spcPct val="90000"/>
              </a:lnSpc>
              <a:spcBef>
                <a:spcPts val="500"/>
              </a:spcBef>
              <a:buFont typeface="Wingdings" panose="05000000000000000000" pitchFamily="2" charset="2"/>
              <a:buChar char="Ø"/>
              <a:defRPr sz="2400" b="1" kern="1200">
                <a:solidFill>
                  <a:srgbClr val="58878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rgbClr val="58878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rgbClr val="58878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rgbClr val="58878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defRPr/>
            </a:pPr>
            <a:endParaRPr lang="en-US" dirty="0"/>
          </a:p>
        </p:txBody>
      </p:sp>
    </p:spTree>
    <p:extLst>
      <p:ext uri="{BB962C8B-B14F-4D97-AF65-F5344CB8AC3E}">
        <p14:creationId xmlns:p14="http://schemas.microsoft.com/office/powerpoint/2010/main" val="796236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ACTIVE!202837742.1</documentid>
  <senderid>MSTILES@MAYNARDNEXSEN.COM</senderid>
  <senderemail>MSTILES@MAYNARDNEXSEN.COM</senderemail>
  <lastmodified>2026-01-14T12:24:25.0000000-06:00</lastmodified>
  <database>ACTIVE</database>
</properties>
</file>

<file path=customXml/itemProps1.xml><?xml version="1.0" encoding="utf-8"?>
<ds:datastoreItem xmlns:ds="http://schemas.openxmlformats.org/officeDocument/2006/customXml" ds:itemID="{6D67C54D-7612-4B26-813D-8A7A859A48AE}">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
  <TotalTime>18285</TotalTime>
  <Words>2609</Words>
  <Application>Microsoft Office PowerPoint</Application>
  <PresentationFormat>Widescreen</PresentationFormat>
  <Paragraphs>185</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Courier New</vt:lpstr>
      <vt:lpstr>Wingdings</vt:lpstr>
      <vt:lpstr>Office Theme</vt:lpstr>
      <vt:lpstr>PowerPoint Presentation</vt:lpstr>
      <vt:lpstr>AGENDA</vt:lpstr>
      <vt:lpstr>Meet the new boss-  same as the old boss</vt:lpstr>
      <vt:lpstr>EMPLOYMENT INITIATIVES &amp; LEGISLATION</vt:lpstr>
      <vt:lpstr>EMPLOYMENT INITIATIVES &amp; LEGISLATION</vt:lpstr>
      <vt:lpstr>EMPLOYMENT INITIATIVES &amp; LEGISLATION</vt:lpstr>
      <vt:lpstr>EMPLOYMENT INITIATIVES &amp; LEGISLATION</vt:lpstr>
      <vt:lpstr>EMPLOYMENT INITIATIVES &amp; LEGISLATION</vt:lpstr>
      <vt:lpstr>Immigration implications for employers</vt:lpstr>
      <vt:lpstr>Immigration implications for employers cont’d</vt:lpstr>
      <vt:lpstr>Immigration implications for employers</vt:lpstr>
      <vt:lpstr>NLRB Changes</vt:lpstr>
      <vt:lpstr>NLRB Changes</vt:lpstr>
      <vt:lpstr>NLRB Changes</vt:lpstr>
      <vt:lpstr>Is the NLRB unconstitutional?</vt:lpstr>
      <vt:lpstr>Return of us dol’s paid program</vt:lpstr>
      <vt:lpstr>Ob3 – no taxes on tips</vt:lpstr>
      <vt:lpstr>Ob3 – no taxes on tips</vt:lpstr>
      <vt:lpstr>Ob3 – no taxes on tips</vt:lpstr>
      <vt:lpstr>Ob3 – no taxes on overtime</vt:lpstr>
      <vt:lpstr>Ob3 – no taxes on overtime</vt:lpstr>
      <vt:lpstr>Ob3 – practical wage/hour considerations</vt:lpstr>
      <vt:lpstr>Ob3 – telemedicine safe harbor</vt:lpstr>
      <vt:lpstr>Ob3 – student loan reimbursements</vt:lpstr>
      <vt:lpstr>Ob3 – dependent care assistance programs</vt:lpstr>
      <vt:lpstr>Federal contractor compliance changes</vt:lpstr>
      <vt:lpstr>Federal contractor compliance changes</vt:lpstr>
      <vt:lpstr>Employee benefits litigation</vt:lpstr>
      <vt:lpstr>PowerPoint Presentation</vt:lpstr>
    </vt:vector>
  </TitlesOfParts>
  <Company>Nexsen Pruet,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Emerson, Tina F.</dc:creator>
  <cp:lastModifiedBy>McDowell, Tara</cp:lastModifiedBy>
  <cp:revision>122</cp:revision>
  <dcterms:created xsi:type="dcterms:W3CDTF">2023-03-22T15:15:29Z</dcterms:created>
  <dcterms:modified xsi:type="dcterms:W3CDTF">2026-01-15T23:08:39Z</dcterms:modified>
</cp:coreProperties>
</file>